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7" r:id="rId11"/>
    <p:sldId id="264" r:id="rId12"/>
    <p:sldId id="269" r:id="rId13"/>
    <p:sldId id="270" r:id="rId14"/>
    <p:sldId id="271" r:id="rId15"/>
    <p:sldId id="272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C7A0-F54F-4ADC-9F72-7CD0A68AEC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0937-781C-45FB-9F4A-B9968D8A4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6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C7A0-F54F-4ADC-9F72-7CD0A68AEC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0937-781C-45FB-9F4A-B9968D8A4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C7A0-F54F-4ADC-9F72-7CD0A68AEC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0937-781C-45FB-9F4A-B9968D8A4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9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C7A0-F54F-4ADC-9F72-7CD0A68AEC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0937-781C-45FB-9F4A-B9968D8A4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9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C7A0-F54F-4ADC-9F72-7CD0A68AEC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0937-781C-45FB-9F4A-B9968D8A4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3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C7A0-F54F-4ADC-9F72-7CD0A68AEC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0937-781C-45FB-9F4A-B9968D8A4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3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C7A0-F54F-4ADC-9F72-7CD0A68AEC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0937-781C-45FB-9F4A-B9968D8A4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8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C7A0-F54F-4ADC-9F72-7CD0A68AEC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0937-781C-45FB-9F4A-B9968D8A4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C7A0-F54F-4ADC-9F72-7CD0A68AEC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0937-781C-45FB-9F4A-B9968D8A4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0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C7A0-F54F-4ADC-9F72-7CD0A68AEC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0937-781C-45FB-9F4A-B9968D8A4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C7A0-F54F-4ADC-9F72-7CD0A68AEC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0937-781C-45FB-9F4A-B9968D8A4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6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C7A0-F54F-4ADC-9F72-7CD0A68AEC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E0937-781C-45FB-9F4A-B9968D8A4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68451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ait.ru/bcode/534375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69657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698897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992888" cy="1584176"/>
          </a:xfrm>
        </p:spPr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 декабря – день банковского работника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6237312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C5D2962E-7B29-4474-A995-988A2AE0D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0"/>
            <a:ext cx="979487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144C01-2BBA-428D-BAC1-064E089A18FA}"/>
              </a:ext>
            </a:extLst>
          </p:cNvPr>
          <p:cNvSpPr/>
          <p:nvPr/>
        </p:nvSpPr>
        <p:spPr>
          <a:xfrm>
            <a:off x="6700044" y="982663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</a:rPr>
              <a:t>Рубцовский</a:t>
            </a:r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</a:rPr>
              <a:t> </a:t>
            </a:r>
          </a:p>
          <a:p>
            <a:pPr algn="r">
              <a:defRPr/>
            </a:pPr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</a:rPr>
              <a:t>институт</a:t>
            </a:r>
          </a:p>
          <a:p>
            <a:pPr algn="r">
              <a:defRPr/>
            </a:pPr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</a:rPr>
              <a:t> (филиал)</a:t>
            </a:r>
          </a:p>
          <a:p>
            <a:pPr algn="r">
              <a:defRPr/>
            </a:pPr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Condensed" panose="020B0502040204020203" pitchFamily="34" charset="0"/>
              </a:rPr>
              <a:t>АлтГУ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9DDABC0-23DD-4602-98D2-B1B67283A816}"/>
              </a:ext>
            </a:extLst>
          </p:cNvPr>
          <p:cNvSpPr/>
          <p:nvPr/>
        </p:nvSpPr>
        <p:spPr>
          <a:xfrm>
            <a:off x="0" y="5814024"/>
            <a:ext cx="206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Книжная выставка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268114-6043-4799-80B7-3FD6CB539316}"/>
              </a:ext>
            </a:extLst>
          </p:cNvPr>
          <p:cNvSpPr/>
          <p:nvPr/>
        </p:nvSpPr>
        <p:spPr>
          <a:xfrm>
            <a:off x="-4942" y="6183356"/>
            <a:ext cx="6704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Подготовила библиотекарь НБ </a:t>
            </a:r>
            <a:r>
              <a:rPr lang="ru-RU" b="1" i="1" dirty="0" err="1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Рубцовского</a:t>
            </a:r>
            <a:r>
              <a:rPr lang="ru-RU" b="1" i="1" dirty="0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 института (филиала) </a:t>
            </a:r>
            <a:r>
              <a:rPr lang="ru-RU" b="1" i="1" dirty="0" err="1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АлтГУ</a:t>
            </a:r>
            <a:r>
              <a:rPr lang="ru-RU" b="1" i="1" dirty="0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 Савченко Т.А</a:t>
            </a:r>
            <a:endParaRPr lang="ru-RU" b="1" i="1" dirty="0">
              <a:ln w="1016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98851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</a:t>
            </a:r>
            <a:r>
              <a:rPr lang="ru-RU" dirty="0"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навыки</a:t>
            </a:r>
            <a:r>
              <a:rPr lang="ru-RU" dirty="0"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умения</a:t>
            </a:r>
            <a:br>
              <a:rPr lang="ru-RU" dirty="0"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6578" y="1124744"/>
            <a:ext cx="4349917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Рынок финансовых услуг растет постоянно, он первым перешел на автоматизированные системы, цифровые технологии. Все это определяет высокие требования к сотрудникам.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Наиболее важные из них: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хорошее знание специального ПО;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владение английским;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навыки продвижения услуг онлайн;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современные приемы анализа (стоимости бизнеса, финансовой устойчивости заемщика).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http://xcol.ru/sites/default/files/notes/urok_angliysk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0" y="1844824"/>
            <a:ext cx="45660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2735"/>
            <a:ext cx="8229600" cy="775985"/>
          </a:xfrm>
        </p:spPr>
        <p:txBody>
          <a:bodyPr>
            <a:norm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Преимущества банковской сферы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196752"/>
            <a:ext cx="4032448" cy="544522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Престиж;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Высокая заработная плата;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Хороший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соцпакет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Карьерный рост и профессиональное развитие;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Надежность.</a:t>
            </a:r>
            <a:r>
              <a:rPr lang="ru-RU" sz="24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Иностранные инвестиции, которые активно вливаются в данную сферу, делают банковскую отрасль стабильной и надежной.</a:t>
            </a:r>
          </a:p>
        </p:txBody>
      </p:sp>
      <p:pic>
        <p:nvPicPr>
          <p:cNvPr id="4098" name="Picture 2" descr="https://www.kredibank.ru/wp-content/uploads/2018/08/%D0%9F%D1%80%D0%B5%D0%B4%D0%BB%D0%BE%D0%B6%D0%B5%D0%BD%D0%B8%D0%B5-%D0%B1%D0%B0%D0%BD%D0%BA%D0%BE%D0%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" y="1484784"/>
            <a:ext cx="493204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8812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E503231-C7E0-47E3-ACFC-7B01FAE5D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Библиографический список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5E217B-72F9-44DA-B5B2-54087F47D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33" y="1252883"/>
            <a:ext cx="1400175" cy="20288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B1F152-9440-4320-B22E-E368E0BD2CF7}"/>
              </a:ext>
            </a:extLst>
          </p:cNvPr>
          <p:cNvSpPr/>
          <p:nvPr/>
        </p:nvSpPr>
        <p:spPr>
          <a:xfrm>
            <a:off x="2123728" y="1148661"/>
            <a:ext cx="6696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  <a:p>
            <a:endParaRPr lang="ru-RU" b="1" dirty="0"/>
          </a:p>
          <a:p>
            <a:r>
              <a:rPr lang="ru-RU" b="1" dirty="0"/>
              <a:t>	Банковское дело : учебник / под ред. Е. Ф. Жукова ; ред. Н. Д. </a:t>
            </a:r>
            <a:r>
              <a:rPr lang="ru-RU" b="1" dirty="0" err="1"/>
              <a:t>Эриашвили</a:t>
            </a:r>
            <a:r>
              <a:rPr lang="ru-RU" b="1" dirty="0"/>
              <a:t>. – 3-е изд., </a:t>
            </a:r>
            <a:r>
              <a:rPr lang="ru-RU" b="1" dirty="0" err="1"/>
              <a:t>перераб</a:t>
            </a:r>
            <a:r>
              <a:rPr lang="ru-RU" b="1" dirty="0"/>
              <a:t>. и доп. – Москва : </a:t>
            </a:r>
            <a:r>
              <a:rPr lang="ru-RU" b="1" dirty="0" err="1"/>
              <a:t>Юнити</a:t>
            </a:r>
            <a:r>
              <a:rPr lang="ru-RU" b="1" dirty="0"/>
              <a:t>-Дана, 2017. – 655 с. : схем., ил. – Режим доступа: по подписке. – URL: </a:t>
            </a:r>
            <a:r>
              <a:rPr lang="ru-RU" b="1" dirty="0">
                <a:hlinkClick r:id="rId3"/>
              </a:rPr>
              <a:t>https://biblioclub.ru/index.php?page=book&amp;id=684511</a:t>
            </a:r>
            <a:endParaRPr lang="ru-RU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6A9264D-64CA-4CA9-BC18-6D5EEF03B281}"/>
              </a:ext>
            </a:extLst>
          </p:cNvPr>
          <p:cNvSpPr/>
          <p:nvPr/>
        </p:nvSpPr>
        <p:spPr>
          <a:xfrm>
            <a:off x="457200" y="3678015"/>
            <a:ext cx="8530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Раскрывается важная роль банков в современной экономике зарубежных стран и России, дается их классификация в зависимости от выполняемых функций в финансовой системе государства, анализируются различные виды операций коммерческих видов банков, в том числе международных, и оказываемые ими финансовые услуги. Подробно рассмотрены основные этапы кредитного процесса, а также методика анализа основных показателей бухгалтерского баланса банка.</a:t>
            </a:r>
          </a:p>
        </p:txBody>
      </p:sp>
    </p:spTree>
    <p:extLst>
      <p:ext uri="{BB962C8B-B14F-4D97-AF65-F5344CB8AC3E}">
        <p14:creationId xmlns:p14="http://schemas.microsoft.com/office/powerpoint/2010/main" val="47525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541D54-BE48-4364-A6B1-0BCE32D07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0648"/>
            <a:ext cx="1990725" cy="27051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40953B-4DF0-4075-B3BE-1F7487D10385}"/>
              </a:ext>
            </a:extLst>
          </p:cNvPr>
          <p:cNvSpPr/>
          <p:nvPr/>
        </p:nvSpPr>
        <p:spPr>
          <a:xfrm>
            <a:off x="2915816" y="476672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	</a:t>
            </a:r>
            <a:r>
              <a:rPr lang="ru-RU" b="1" dirty="0" err="1"/>
              <a:t>Пеганова</a:t>
            </a:r>
            <a:r>
              <a:rPr lang="ru-RU" b="1" dirty="0"/>
              <a:t>, О. М.  Банковское дело : учебник для вузов / О. М. </a:t>
            </a:r>
            <a:r>
              <a:rPr lang="ru-RU" b="1" dirty="0" err="1"/>
              <a:t>Пеганова</a:t>
            </a:r>
            <a:r>
              <a:rPr lang="ru-RU" b="1" dirty="0"/>
              <a:t>. — 2-е изд., </a:t>
            </a:r>
            <a:r>
              <a:rPr lang="ru-RU" b="1" dirty="0" err="1"/>
              <a:t>перераб</a:t>
            </a:r>
            <a:r>
              <a:rPr lang="ru-RU" b="1" dirty="0"/>
              <a:t>. и доп. — Москва : Издательство Юрайт, 2023. — 538 с. — (Высшее образование). — ISBN 978-5-534-18112-8. — Текст : электронный // Образовательная платформа Юрайт [сайт]. — URL: </a:t>
            </a:r>
            <a:r>
              <a:rPr lang="ru-RU" b="1" dirty="0">
                <a:hlinkClick r:id="rId3"/>
              </a:rPr>
              <a:t>https://www.urait.ru/bcode/534375</a:t>
            </a:r>
            <a:r>
              <a:rPr lang="ru-RU" b="1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C1BBE8-B63A-4E23-8084-C3C982EF0D0D}"/>
              </a:ext>
            </a:extLst>
          </p:cNvPr>
          <p:cNvSpPr/>
          <p:nvPr/>
        </p:nvSpPr>
        <p:spPr>
          <a:xfrm>
            <a:off x="323528" y="2910135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В учебнике подробно освещены вопросы функционирования банковской системы: история возникновения и становления банковского дела, характеристика современной банковской системы и ее элементов, основные банковские операции, продукты и услуги, анализ деятельности банка и стратегии управления экономическим состоянием банка. Рассмотрены статус, полномочия и функции Центрального банка Российской Федерации и его роль как мегарегулятора, отвечающего за финансовую стабильность в стране. Отдельные темы посвящены банкротству и ликвидации банков, управлению банком в кризисные периоды и применению мер по предупреждению несостоятельности. Соответствует актуальным требованиям федерального государственного образовательного стандарта высшего образования. Издание адресовано студентам высших учебных заведений, обучающимся по экономическим направлениям, а также предпринимателям и администраторам различного уровня, повышающим квалификацию в области управления финансами. </a:t>
            </a:r>
          </a:p>
        </p:txBody>
      </p:sp>
    </p:spTree>
    <p:extLst>
      <p:ext uri="{BB962C8B-B14F-4D97-AF65-F5344CB8AC3E}">
        <p14:creationId xmlns:p14="http://schemas.microsoft.com/office/powerpoint/2010/main" val="282672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C83FD6-E445-4429-8A7E-887C9CF7F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1419225" cy="207645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D8482C-E266-4C16-A1F6-6750505BE9B3}"/>
              </a:ext>
            </a:extLst>
          </p:cNvPr>
          <p:cNvSpPr/>
          <p:nvPr/>
        </p:nvSpPr>
        <p:spPr>
          <a:xfrm>
            <a:off x="2195736" y="188640"/>
            <a:ext cx="6606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b="1" dirty="0"/>
              <a:t>Деньги, кредит, банки : учебник / М. С. </a:t>
            </a:r>
            <a:r>
              <a:rPr lang="ru-RU" b="1" dirty="0" err="1"/>
              <a:t>Марамыгин</a:t>
            </a:r>
            <a:r>
              <a:rPr lang="ru-RU" b="1" dirty="0"/>
              <a:t>, Е. Н. Прокофьева, М. П. Логинов [и др.] ; под общ. ред. М. С. </a:t>
            </a:r>
            <a:r>
              <a:rPr lang="ru-RU" b="1" dirty="0" err="1"/>
              <a:t>Марамыгина</a:t>
            </a:r>
            <a:r>
              <a:rPr lang="ru-RU" b="1" dirty="0"/>
              <a:t>, Е. Н. Прокофьевой ; Уральский федеральный университет им. первого Президента России Б. Н. Ельцина. – Екатеринбург : Издательство Уральского университета, 2019. – 387 с. : схем., табл., ил. – (Современные финансы и банковское дело). – Режим доступа: по подписке. – URL: </a:t>
            </a:r>
            <a:r>
              <a:rPr lang="ru-RU" b="1" dirty="0">
                <a:hlinkClick r:id="rId3"/>
              </a:rPr>
              <a:t>https://biblioclub.ru/index.php?page=book&amp;id=696578</a:t>
            </a: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B491F0-420D-46BB-AD8A-619AFA8D4607}"/>
              </a:ext>
            </a:extLst>
          </p:cNvPr>
          <p:cNvSpPr/>
          <p:nvPr/>
        </p:nvSpPr>
        <p:spPr>
          <a:xfrm>
            <a:off x="259978" y="2699042"/>
            <a:ext cx="86240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В учебнике рассматривается широкий круг вопросов, раскрывающих сущность денежных и кредитных отношений в обществе: история появления и сущность денег, кредита и банков; построение денежных систем, организация денежного обращения и расчетов в современной экономике; теоретические аспекты организации кредита и кредитных отношений в обществе; история становления и особенности построения современной банковской системы; сущность и операции современных банков и небанковских кредитных организаций; основы организации валютных рынков и международных валютно-кредитных отношений; понятие, виды, характеристика современного рынка ценных бумаг, его участников и используемых инструментов, с привлечением исторического и статистического материала.</a:t>
            </a:r>
            <a:br>
              <a:rPr lang="ru-RU" dirty="0"/>
            </a:br>
            <a:r>
              <a:rPr lang="ru-RU" dirty="0"/>
              <a:t>Учебник рекомендован обучающимся высших учебных заведений по направлениям подготовки УГСН 38.00.00 «Экономика и управление», а также может быть полезен практическим работникам финансово-кредитной системы, всем, кто интересуется денежными и кредитными рынками. </a:t>
            </a:r>
          </a:p>
        </p:txBody>
      </p:sp>
    </p:spTree>
    <p:extLst>
      <p:ext uri="{BB962C8B-B14F-4D97-AF65-F5344CB8AC3E}">
        <p14:creationId xmlns:p14="http://schemas.microsoft.com/office/powerpoint/2010/main" val="2603984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D59341-22AC-40A2-8059-B1687A230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1428750" cy="20383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6A4982-F669-4DAE-959A-F64658D50301}"/>
              </a:ext>
            </a:extLst>
          </p:cNvPr>
          <p:cNvSpPr/>
          <p:nvPr/>
        </p:nvSpPr>
        <p:spPr>
          <a:xfrm>
            <a:off x="2195736" y="398982"/>
            <a:ext cx="6678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Банковское дело : учебное пособие / Л. И. </a:t>
            </a:r>
            <a:r>
              <a:rPr lang="ru-RU" b="1" dirty="0" err="1"/>
              <a:t>Юзвович</a:t>
            </a:r>
            <a:r>
              <a:rPr lang="ru-RU" b="1" dirty="0"/>
              <a:t>, Н. Н. </a:t>
            </a:r>
            <a:r>
              <a:rPr lang="ru-RU" b="1" dirty="0" err="1"/>
              <a:t>Мокеева</a:t>
            </a:r>
            <a:r>
              <a:rPr lang="ru-RU" b="1" dirty="0"/>
              <a:t>, Ю. Э. Слепухина [и др.] ; под общ. ред. Н. Н. </a:t>
            </a:r>
            <a:r>
              <a:rPr lang="ru-RU" b="1" dirty="0" err="1"/>
              <a:t>Мокеевой</a:t>
            </a:r>
            <a:r>
              <a:rPr lang="ru-RU" b="1" dirty="0"/>
              <a:t> ; Уральский федеральный университет им. первого Президента России Б. Н. Ельцина. – Екатеринбург : Издательство Уральского университета, 2020. – 298 с. : схем., табл. – Режим доступа: по подписке. – URL: </a:t>
            </a:r>
            <a:r>
              <a:rPr lang="ru-RU" b="1" dirty="0">
                <a:hlinkClick r:id="rId3"/>
              </a:rPr>
              <a:t>https://biblioclub.ru/index.php?page=book&amp;id=698897</a:t>
            </a:r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9E8FCF-5F0D-4E48-B43E-A60F8AD5CE14}"/>
              </a:ext>
            </a:extLst>
          </p:cNvPr>
          <p:cNvSpPr/>
          <p:nvPr/>
        </p:nvSpPr>
        <p:spPr>
          <a:xfrm>
            <a:off x="598736" y="2996533"/>
            <a:ext cx="8275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В учебном пособии рассматриваются теоретические основы и особенности осуществления коммерческими банками своей операционной деятельности, в том числе различных видов пассивных и активных операций, расчетных операций, операций банка с ценными бумагами, валютных операций, операций банка с драгоценными металлами и банковские услуги. Кроме теоретических основ, раскрыты практические аспекты организации банковских услуг: производится анализ отдельных групп пассивных и активных операций, рынков факторинга, лизинга, трастовых операций, </a:t>
            </a:r>
            <a:r>
              <a:rPr lang="ru-RU" dirty="0" err="1"/>
              <a:t>Privatebanking</a:t>
            </a:r>
            <a:r>
              <a:rPr lang="ru-RU" dirty="0"/>
              <a:t>, их участников и т. д.</a:t>
            </a:r>
            <a:br>
              <a:rPr lang="ru-RU" dirty="0"/>
            </a:br>
            <a:r>
              <a:rPr lang="ru-RU" dirty="0"/>
              <a:t>	Для студентов экономических и финансовых направлений подготовки, магистрантов, аспирантов и практических работников финансово-экономической сферы. </a:t>
            </a:r>
          </a:p>
        </p:txBody>
      </p:sp>
    </p:spTree>
    <p:extLst>
      <p:ext uri="{BB962C8B-B14F-4D97-AF65-F5344CB8AC3E}">
        <p14:creationId xmlns:p14="http://schemas.microsoft.com/office/powerpoint/2010/main" val="2092907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36912"/>
            <a:ext cx="8229600" cy="27710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2955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615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Немного истории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908720"/>
            <a:ext cx="4827924" cy="5916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Первыми банкирами в древние времена были ростовщики. Люди, которые давали в долг под выгодные для себя проценты, появились в VII веке до н.э. в Вавилоне.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Особое место в возникновении и развитии банковского дела занимает Древняя Греция. Самые популярные сделки, которые здесь проводились - это операции с зерном. Его могли одалживать под огромные денежные проценты, которые в несколько сотен раз превышали реальную сумму. </a:t>
            </a:r>
          </a:p>
        </p:txBody>
      </p:sp>
      <p:pic>
        <p:nvPicPr>
          <p:cNvPr id="1026" name="Picture 2" descr="http://illustrators.ru/uploads/illustration/image/7345/main_7345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38" b="3838"/>
          <a:stretch/>
        </p:blipFill>
        <p:spPr bwMode="auto">
          <a:xfrm>
            <a:off x="160378" y="1124744"/>
            <a:ext cx="4054525" cy="498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Немного истории </a:t>
            </a:r>
            <a:endParaRPr lang="ru-RU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124744"/>
            <a:ext cx="460851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История банковского дела в России свое начало берет с указа императрицы Анны Иоанновны , которая распорядилась выдавать ссуды из монетной конторы под 8% годовых. В виде залога брали драгоценные изделия.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Первые российские кредитные учреждения в современном понимании в России появились в 1754 году. По указанию Елизаветы Петровны были созданы Дворянские заемные банки в Петербурге и Москве и Купеческий банк в Петербурге.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283968" cy="361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183325"/>
            <a:ext cx="38884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13 мая 1754 г. вышел указ об учреждении в России первого банка</a:t>
            </a:r>
          </a:p>
        </p:txBody>
      </p:sp>
    </p:spTree>
    <p:extLst>
      <p:ext uri="{BB962C8B-B14F-4D97-AF65-F5344CB8AC3E}">
        <p14:creationId xmlns:p14="http://schemas.microsoft.com/office/powerpoint/2010/main" val="124302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Профессия</a:t>
            </a:r>
            <a:r>
              <a:rPr lang="ru-RU" sz="4000" dirty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«Банковское</a:t>
            </a:r>
            <a:r>
              <a:rPr lang="ru-RU" sz="4000" dirty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дело»</a:t>
            </a:r>
            <a:r>
              <a:rPr lang="ru-RU" sz="4000" dirty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268760"/>
            <a:ext cx="5040560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Банковский работник представляет собой достаточно широкое понятие, в которое включены экономисты с различным уровнем знаний и навыков, начиная от простых кассиров и заканчивая руководителями. Профессия "Банковский работник" характеризуется наличием компетенций в кредитно-финансовой сфере. Он может работать как непосредственно в государственных и негосударственных банках, так и в плановых отделах предприятий и учреждений, финансовых учреждениях, биржах, страховых компаниях.</a:t>
            </a:r>
          </a:p>
        </p:txBody>
      </p:sp>
      <p:pic>
        <p:nvPicPr>
          <p:cNvPr id="3078" name="Picture 6" descr="https://static.life.ru/posts/2018/02/1088056/cce70fa7d77421b9692467aab86a8423__192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78915"/>
            <a:ext cx="367240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33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Банковские</a:t>
            </a:r>
            <a:r>
              <a:rPr lang="ru-RU" dirty="0"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профессии</a:t>
            </a:r>
            <a:r>
              <a:rPr lang="ru-RU" dirty="0"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</a:t>
            </a:r>
            <a:br>
              <a:rPr lang="ru-RU" dirty="0"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68760"/>
            <a:ext cx="4464496" cy="5328592"/>
          </a:xfrm>
        </p:spPr>
        <p:txBody>
          <a:bodyPr>
            <a:normAutofit lnSpcReduction="100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Управляющий операционным офисом банка;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менеджер-консультант отделения банка; 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специалист по клирингу;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кредитные: специалисты, консультанты, инспекторы, брокеры и т.д.;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специалисты по обслуживанию; 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кассиры-операционисты;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валютные кассиры.</a:t>
            </a:r>
            <a:endParaRPr lang="ru-RU" dirty="0"/>
          </a:p>
        </p:txBody>
      </p:sp>
      <p:pic>
        <p:nvPicPr>
          <p:cNvPr id="5122" name="Picture 2" descr="https://www.sb.by/upload/medialibrary/eae/eae761b287b9837ee0eefb1a73f789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" y="1196752"/>
            <a:ext cx="4392488" cy="291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azetadaily.ru/wp-content/uploads/2017/12/IMG_63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97970"/>
            <a:ext cx="4063679" cy="25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9116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4000" dirty="0"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3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В своей работе банковские сотрудники выполняют ряд операций, которые можно разделить на несколько категорий: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осуществление расчетно-кассового обслуживания, проведение банковских операций, кредитование юридических и физических лиц, прием сбережений и вкладов;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осуществление проверки правильности оформления документации по платежам, подготовка различных выписок по расчетным счетам, продажам ценных бумаг, обмену валют; своевременное ведение операционного журнала;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предоставление информации справочного характера для клиентов банка.</a:t>
            </a:r>
          </a:p>
        </p:txBody>
      </p:sp>
      <p:pic>
        <p:nvPicPr>
          <p:cNvPr id="4098" name="Picture 2" descr="http://xn----etbdramlkdavfpy3d.xn--p1ai/assets/images/resources/4310/a81fd01cfe0682ea2ef338b3090565c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89988"/>
            <a:ext cx="2088232" cy="123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ainakomnata.ru/wp-content/uploads/2018/07/%D0%BD%D0%B0%D1%87%D0%B0%D0%BB%D1%8C%D0%BD%D0%B8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0345"/>
            <a:ext cx="4325069" cy="35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74746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Важные</a:t>
            </a:r>
            <a:r>
              <a:rPr lang="ru-RU" sz="4000" dirty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ru-RU" sz="4000" dirty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банковского</a:t>
            </a:r>
            <a:r>
              <a:rPr lang="ru-RU" sz="4000" dirty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работника</a:t>
            </a:r>
            <a:r>
              <a:rPr lang="ru-RU" sz="4000" dirty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55976" y="908720"/>
            <a:ext cx="4680520" cy="583264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усидчивость;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устойчивое внимание; аналитическое мышление;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самообладание;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склонность к  работе с цифрами;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честность;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аккуратность;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принципиальность;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эмоциональная устойчивость;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хорошая оперативная, а также долгосрочная память. </a:t>
            </a:r>
          </a:p>
        </p:txBody>
      </p:sp>
    </p:spTree>
    <p:extLst>
      <p:ext uri="{BB962C8B-B14F-4D97-AF65-F5344CB8AC3E}">
        <p14:creationId xmlns:p14="http://schemas.microsoft.com/office/powerpoint/2010/main" val="71602054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690" y="116633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4000" dirty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4000" dirty="0">
              <a:effectLst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313384"/>
            <a:ext cx="4896544" cy="5427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Любой банковский служащий, должен уметь вникать в детали и молниеносно решать спорные ситуации. Длительная</a:t>
            </a:r>
            <a:r>
              <a:rPr lang="ru-RU" sz="2400" dirty="0"/>
              <a:t> 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онцентрированность, особенно важная в данной сфере. Малейшая ошибка может повлечь за собой как большую финансовую или материальную ответственность, так и просто неприятности для самого сотрудника и для клиента.    Отдельно для сотрудника данной отрасли можно выделить лидерские качества.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" y="1480147"/>
            <a:ext cx="4139952" cy="345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1445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Карьерный</a:t>
            </a:r>
            <a:r>
              <a:rPr lang="ru-RU" sz="4000" dirty="0"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</a:t>
            </a:r>
            <a:endParaRPr lang="ru-RU" sz="4000" dirty="0">
              <a:effectLst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5078" y="1340768"/>
            <a:ext cx="4238921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Банковский работник,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начинающий карьеру в данной сфере, имеет большие возможности для карьерного роста. Начав работу с младшего сотрудника отдела или помощника, за несколько лет каждый сотрудник имеет возможность вырасти в руководителя отдела. Четко прописанные карьерные программы делают банковскую отрасль весьма привлекательной для работников.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98"/>
          <a:stretch/>
        </p:blipFill>
        <p:spPr bwMode="auto">
          <a:xfrm>
            <a:off x="0" y="1340768"/>
            <a:ext cx="493892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55841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1449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Batang</vt:lpstr>
      <vt:lpstr>Arial</vt:lpstr>
      <vt:lpstr>Bahnschrift Condensed</vt:lpstr>
      <vt:lpstr>Book Antiqua</vt:lpstr>
      <vt:lpstr>Calibri</vt:lpstr>
      <vt:lpstr>Times New Roman</vt:lpstr>
      <vt:lpstr>Тема Office</vt:lpstr>
      <vt:lpstr>2 декабря – день банковского работника</vt:lpstr>
      <vt:lpstr>Немного истории </vt:lpstr>
      <vt:lpstr>Немного истории </vt:lpstr>
      <vt:lpstr>Профессия «Банковское дело» </vt:lpstr>
      <vt:lpstr>Банковские профессии - список </vt:lpstr>
      <vt:lpstr>Деятельность </vt:lpstr>
      <vt:lpstr>Важные качества банковского работника </vt:lpstr>
      <vt:lpstr>Особенности работы</vt:lpstr>
      <vt:lpstr>Карьерный рост</vt:lpstr>
      <vt:lpstr>Дополнительные навыки и умения </vt:lpstr>
      <vt:lpstr>Преимущества банковской сферы </vt:lpstr>
      <vt:lpstr>Библиографический список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профессия банковский работник</dc:title>
  <dc:creator>Пользователь Windows</dc:creator>
  <cp:lastModifiedBy>Тушова Тамара Михайловна</cp:lastModifiedBy>
  <cp:revision>25</cp:revision>
  <dcterms:created xsi:type="dcterms:W3CDTF">2019-02-09T15:10:17Z</dcterms:created>
  <dcterms:modified xsi:type="dcterms:W3CDTF">2023-11-30T04:26:28Z</dcterms:modified>
</cp:coreProperties>
</file>