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6" r:id="rId30"/>
    <p:sldId id="287" r:id="rId31"/>
    <p:sldId id="288" r:id="rId32"/>
    <p:sldId id="289" r:id="rId33"/>
    <p:sldId id="290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5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B94FCF-6E6D-4664-BCB7-9E306981B283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8EDEFD-9C65-44C4-846C-3D9EBFA7F8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1749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8EDEFD-9C65-44C4-846C-3D9EBFA7F8C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86053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8EDEFD-9C65-44C4-846C-3D9EBFA7F8C0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5112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25862-C1EE-4B03-BE06-97E87A43F825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8BD46-F941-4CB4-B536-08DA3B7292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25862-C1EE-4B03-BE06-97E87A43F825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8BD46-F941-4CB4-B536-08DA3B7292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25862-C1EE-4B03-BE06-97E87A43F825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8BD46-F941-4CB4-B536-08DA3B7292C2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25862-C1EE-4B03-BE06-97E87A43F825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8BD46-F941-4CB4-B536-08DA3B7292C2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25862-C1EE-4B03-BE06-97E87A43F825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8BD46-F941-4CB4-B536-08DA3B7292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25862-C1EE-4B03-BE06-97E87A43F825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8BD46-F941-4CB4-B536-08DA3B7292C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25862-C1EE-4B03-BE06-97E87A43F825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8BD46-F941-4CB4-B536-08DA3B7292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25862-C1EE-4B03-BE06-97E87A43F825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8BD46-F941-4CB4-B536-08DA3B7292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25862-C1EE-4B03-BE06-97E87A43F825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8BD46-F941-4CB4-B536-08DA3B7292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25862-C1EE-4B03-BE06-97E87A43F825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8BD46-F941-4CB4-B536-08DA3B7292C2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25862-C1EE-4B03-BE06-97E87A43F825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8BD46-F941-4CB4-B536-08DA3B7292C2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1125862-C1EE-4B03-BE06-97E87A43F825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52D8BD46-F941-4CB4-B536-08DA3B7292C2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blio-online.ru/book/83436326-8555-48D8-8E35-154512F0FDD9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academia-moscow.ru/catalogue/4831/292233/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hyperlink" Target="https://www.youtube.com/watch?v=1ljmPC2Uu_0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8000" b="1" dirty="0" smtClean="0">
                <a:solidFill>
                  <a:srgbClr val="002060"/>
                </a:solidFill>
              </a:rPr>
              <a:t>Работа с ЭБС</a:t>
            </a:r>
            <a:endParaRPr lang="ru-RU" sz="8000" b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509119"/>
            <a:ext cx="6400800" cy="520081"/>
          </a:xfrm>
        </p:spPr>
        <p:txBody>
          <a:bodyPr/>
          <a:lstStyle/>
          <a:p>
            <a:pPr algn="r"/>
            <a:r>
              <a:rPr lang="ru-RU" b="1" dirty="0" smtClean="0">
                <a:solidFill>
                  <a:srgbClr val="002060"/>
                </a:solidFill>
              </a:rPr>
              <a:t> подготовила: </a:t>
            </a:r>
            <a:r>
              <a:rPr lang="ru-RU" b="1" dirty="0">
                <a:solidFill>
                  <a:srgbClr val="002060"/>
                </a:solidFill>
              </a:rPr>
              <a:t>з</a:t>
            </a:r>
            <a:r>
              <a:rPr lang="ru-RU" b="1" dirty="0" smtClean="0">
                <a:solidFill>
                  <a:srgbClr val="002060"/>
                </a:solidFill>
              </a:rPr>
              <a:t>ав. НБ </a:t>
            </a:r>
            <a:r>
              <a:rPr lang="ru-RU" b="1" dirty="0" err="1" smtClean="0">
                <a:solidFill>
                  <a:srgbClr val="002060"/>
                </a:solidFill>
              </a:rPr>
              <a:t>Тушова</a:t>
            </a:r>
            <a:r>
              <a:rPr lang="ru-RU" b="1" dirty="0" smtClean="0">
                <a:solidFill>
                  <a:srgbClr val="002060"/>
                </a:solidFill>
              </a:rPr>
              <a:t> Т.М.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18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tushova\Desktop\Снимок1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28800"/>
            <a:ext cx="8626064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Прямая со стрелкой 2"/>
          <p:cNvCxnSpPr/>
          <p:nvPr/>
        </p:nvCxnSpPr>
        <p:spPr>
          <a:xfrm flipV="1">
            <a:off x="2843808" y="2312876"/>
            <a:ext cx="720080" cy="144016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 flipV="1">
            <a:off x="5940152" y="2564904"/>
            <a:ext cx="720080" cy="18002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V="1">
            <a:off x="7380312" y="2564904"/>
            <a:ext cx="648072" cy="18002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>
            <a:off x="2051720" y="3068960"/>
            <a:ext cx="720080" cy="216024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23528" y="4005064"/>
            <a:ext cx="446449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- Прочтите правила пользования</a:t>
            </a:r>
          </a:p>
          <a:p>
            <a:r>
              <a:rPr lang="ru-RU" sz="2000" b="1" dirty="0" smtClean="0"/>
              <a:t>- Выберите наиболее оптимальный способ поиска (простой поиск, расширенный, по дисциплине, по разделу  и т.д.)</a:t>
            </a:r>
            <a:endParaRPr lang="ru-RU" sz="2000" b="1" dirty="0"/>
          </a:p>
        </p:txBody>
      </p:sp>
      <p:pic>
        <p:nvPicPr>
          <p:cNvPr id="4099" name="Picture 3" descr="C:\Users\tushova\Desktop\Снимок1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5" y="4005064"/>
            <a:ext cx="4161568" cy="2581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08588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tushova\Desktop\Снимок1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161" y="1484784"/>
            <a:ext cx="6912768" cy="4164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Прямая со стрелкой 2"/>
          <p:cNvCxnSpPr/>
          <p:nvPr/>
        </p:nvCxnSpPr>
        <p:spPr>
          <a:xfrm flipV="1">
            <a:off x="5436096" y="2893661"/>
            <a:ext cx="648072" cy="144016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 flipV="1">
            <a:off x="4570589" y="4697893"/>
            <a:ext cx="720080" cy="216024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V="1">
            <a:off x="6660232" y="4959213"/>
            <a:ext cx="360040" cy="216024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51520" y="5661248"/>
            <a:ext cx="84249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1400" b="1" dirty="0" smtClean="0"/>
              <a:t>Перед вами результаты поиска.</a:t>
            </a:r>
          </a:p>
          <a:p>
            <a:pPr marL="342900" indent="-342900">
              <a:buAutoNum type="arabicPeriod"/>
            </a:pPr>
            <a:r>
              <a:rPr lang="ru-RU" sz="1400" b="1" dirty="0" smtClean="0"/>
              <a:t>На странице помещаются только 5 изданий из числа найденных, перейдя по ссылке «Показать все результаты поиска», вы сможете просмотреть весь список.</a:t>
            </a:r>
          </a:p>
          <a:p>
            <a:pPr algn="ctr"/>
            <a:r>
              <a:rPr lang="ru-RU" sz="1400" b="1" u="sng" dirty="0" smtClean="0"/>
              <a:t>Откройте выбранное издание  </a:t>
            </a:r>
            <a:endParaRPr lang="ru-RU" sz="1400" b="1" u="sng" dirty="0"/>
          </a:p>
        </p:txBody>
      </p:sp>
      <p:sp>
        <p:nvSpPr>
          <p:cNvPr id="14" name="TextBox 13"/>
          <p:cNvSpPr txBox="1"/>
          <p:nvPr/>
        </p:nvSpPr>
        <p:spPr>
          <a:xfrm>
            <a:off x="5188287" y="2781003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1</a:t>
            </a:r>
            <a:endParaRPr lang="ru-RU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4305729" y="4669494"/>
            <a:ext cx="264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1</a:t>
            </a:r>
            <a:endParaRPr lang="ru-RU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6364958" y="4805905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2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0515620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tushova\Desktop\Снимок1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52736"/>
            <a:ext cx="3898255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tushova\Desktop\Снимок1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494259"/>
            <a:ext cx="4488210" cy="4599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Прямая со стрелкой 2"/>
          <p:cNvCxnSpPr/>
          <p:nvPr/>
        </p:nvCxnSpPr>
        <p:spPr>
          <a:xfrm flipV="1">
            <a:off x="683568" y="3784302"/>
            <a:ext cx="1008112" cy="29277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 flipV="1">
            <a:off x="5076056" y="4653136"/>
            <a:ext cx="936104" cy="216024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 flipV="1">
            <a:off x="2411760" y="4221088"/>
            <a:ext cx="936104" cy="216024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 flipV="1">
            <a:off x="7812360" y="5949280"/>
            <a:ext cx="1008112" cy="36004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76376" y="3599636"/>
            <a:ext cx="264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1</a:t>
            </a:r>
            <a:endParaRPr lang="ru-RU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221890" y="4761148"/>
            <a:ext cx="264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1</a:t>
            </a:r>
            <a:endParaRPr lang="ru-RU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159513" y="4028085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2</a:t>
            </a:r>
            <a:endParaRPr lang="ru-RU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8168779" y="6083821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2</a:t>
            </a:r>
            <a:endParaRPr lang="ru-RU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251519" y="4597597"/>
            <a:ext cx="389825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1400" b="1" u="sng" dirty="0" smtClean="0"/>
              <a:t>Обратите внимание</a:t>
            </a:r>
            <a:r>
              <a:rPr lang="ru-RU" sz="1400" b="1" dirty="0" smtClean="0"/>
              <a:t>! Не все книги в ЭБС открыты для чтения. </a:t>
            </a:r>
          </a:p>
          <a:p>
            <a:pPr marL="342900" indent="-342900">
              <a:buAutoNum type="arabicPeriod"/>
            </a:pPr>
            <a:r>
              <a:rPr lang="ru-RU" sz="1400" b="1" dirty="0" smtClean="0"/>
              <a:t>Открыв библиографическую запись, вы можете скопировать её в буфер обмена, а затем разместить в списке литературы вашей научной работы (реферат, курсовая, дипломная работа), РПД и т.д.</a:t>
            </a:r>
          </a:p>
          <a:p>
            <a:endParaRPr lang="ru-RU" sz="1400" dirty="0"/>
          </a:p>
        </p:txBody>
      </p:sp>
      <p:cxnSp>
        <p:nvCxnSpPr>
          <p:cNvPr id="4" name="Прямая со стрелкой 3"/>
          <p:cNvCxnSpPr/>
          <p:nvPr/>
        </p:nvCxnSpPr>
        <p:spPr>
          <a:xfrm flipH="1">
            <a:off x="7524328" y="4761148"/>
            <a:ext cx="576064" cy="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812360" y="4437112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2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3463064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tushova\Desktop\Снимок1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52736"/>
            <a:ext cx="3945594" cy="120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148064" y="404664"/>
            <a:ext cx="38164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ЭБС издательства «ЮРАЙТ»</a:t>
            </a:r>
            <a:endParaRPr lang="ru-RU" sz="2800" b="1" dirty="0"/>
          </a:p>
        </p:txBody>
      </p:sp>
      <p:pic>
        <p:nvPicPr>
          <p:cNvPr id="7171" name="Picture 3" descr="C:\Users\tushova\Desktop\Снимок1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89" y="2420888"/>
            <a:ext cx="3971925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tushova\Desktop\Снимок19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89" y="3861048"/>
            <a:ext cx="3971925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Прямая со стрелкой 3"/>
          <p:cNvCxnSpPr/>
          <p:nvPr/>
        </p:nvCxnSpPr>
        <p:spPr>
          <a:xfrm flipH="1" flipV="1">
            <a:off x="2123728" y="2924944"/>
            <a:ext cx="1368152" cy="105544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flipH="1" flipV="1">
            <a:off x="2987824" y="5100262"/>
            <a:ext cx="1080120" cy="18002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427984" y="4077072"/>
            <a:ext cx="439248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600" b="1" dirty="0" smtClean="0">
                <a:solidFill>
                  <a:prstClr val="black"/>
                </a:solidFill>
              </a:rPr>
              <a:t>	Регистрацию </a:t>
            </a:r>
            <a:r>
              <a:rPr lang="ru-RU" sz="1600" b="1" dirty="0">
                <a:solidFill>
                  <a:prstClr val="black"/>
                </a:solidFill>
              </a:rPr>
              <a:t>в ЭБС нужно осуществить в стенах вуза.  </a:t>
            </a:r>
          </a:p>
          <a:p>
            <a:pPr lvl="0"/>
            <a:r>
              <a:rPr lang="ru-RU" sz="1600" b="1" dirty="0">
                <a:solidFill>
                  <a:prstClr val="black"/>
                </a:solidFill>
              </a:rPr>
              <a:t>2. На ваш электронный адрес придет ссылка на ЭБС, пройдите  по ссылке, тем самым активируя свою регистрацию . </a:t>
            </a:r>
          </a:p>
          <a:p>
            <a:pPr lvl="0"/>
            <a:r>
              <a:rPr lang="ru-RU" sz="1600" b="1" dirty="0">
                <a:solidFill>
                  <a:prstClr val="black"/>
                </a:solidFill>
              </a:rPr>
              <a:t>3. Регистрация завершена и с этого момента вы можете , заходя в свой личный кабинет, пользоваться </a:t>
            </a:r>
            <a:r>
              <a:rPr lang="ru-RU" sz="1600" b="1" dirty="0" smtClean="0">
                <a:solidFill>
                  <a:prstClr val="black"/>
                </a:solidFill>
              </a:rPr>
              <a:t> всеми </a:t>
            </a:r>
            <a:r>
              <a:rPr lang="ru-RU" sz="1600" b="1" dirty="0">
                <a:solidFill>
                  <a:prstClr val="black"/>
                </a:solidFill>
              </a:rPr>
              <a:t>услугами данной ЭБС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27984" y="1860418"/>
            <a:ext cx="4176464" cy="2074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600" b="1" i="1" dirty="0">
                <a:latin typeface="Calibri"/>
                <a:ea typeface="Calibri"/>
                <a:cs typeface="Times New Roman"/>
              </a:rPr>
              <a:t>Фонд электронной библиотеки составляет более 5000 наименований, постоянно пополняется новинками, это учебники и учебные пособия для всех уровней профессионального образования от ведущих научных школ с соблюдением требований новых </a:t>
            </a:r>
            <a:r>
              <a:rPr lang="ru-RU" sz="1600" b="1" i="1" dirty="0" err="1">
                <a:latin typeface="Calibri"/>
                <a:ea typeface="Calibri"/>
                <a:cs typeface="Times New Roman"/>
              </a:rPr>
              <a:t>ФГОСов</a:t>
            </a:r>
            <a:r>
              <a:rPr lang="ru-RU" sz="1600" b="1" i="1" dirty="0">
                <a:latin typeface="Calibri"/>
                <a:ea typeface="Calibri"/>
                <a:cs typeface="Times New Roman"/>
              </a:rPr>
              <a:t>.</a:t>
            </a:r>
            <a:endParaRPr lang="ru-RU" sz="1600" b="1" i="1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731662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6516216" y="1196753"/>
            <a:ext cx="1224136" cy="57606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8195" name="Picture 3" descr="C:\Users\tushova\Desktop\Снимок2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8712968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3568" y="764704"/>
            <a:ext cx="56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Задайте необходимые параметры поиска</a:t>
            </a:r>
            <a:endParaRPr lang="ru-RU" b="1" dirty="0"/>
          </a:p>
        </p:txBody>
      </p:sp>
      <p:cxnSp>
        <p:nvCxnSpPr>
          <p:cNvPr id="5" name="Прямая со стрелкой 4"/>
          <p:cNvCxnSpPr/>
          <p:nvPr/>
        </p:nvCxnSpPr>
        <p:spPr>
          <a:xfrm flipV="1">
            <a:off x="1763688" y="1484784"/>
            <a:ext cx="576064" cy="144016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V="1">
            <a:off x="7164288" y="3356992"/>
            <a:ext cx="864096" cy="216024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 flipV="1">
            <a:off x="1403648" y="3645024"/>
            <a:ext cx="1080120" cy="36004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Левая круглая скобка 3"/>
          <p:cNvSpPr/>
          <p:nvPr/>
        </p:nvSpPr>
        <p:spPr>
          <a:xfrm>
            <a:off x="6732240" y="1134036"/>
            <a:ext cx="288032" cy="926812"/>
          </a:xfrm>
          <a:prstGeom prst="leftBracket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83445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tushova\Desktop\Снимок2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556793"/>
            <a:ext cx="6048671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157" y="4581128"/>
            <a:ext cx="734481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</a:t>
            </a:r>
            <a:r>
              <a:rPr lang="ru-RU" b="1" dirty="0" err="1"/>
              <a:t>Сорокотягин</a:t>
            </a:r>
            <a:r>
              <a:rPr lang="ru-RU" b="1" dirty="0"/>
              <a:t>, И. Н. Юридическая психология : учебник и практикум для академического </a:t>
            </a:r>
            <a:r>
              <a:rPr lang="ru-RU" b="1" dirty="0" err="1"/>
              <a:t>бакалавриата</a:t>
            </a:r>
            <a:r>
              <a:rPr lang="ru-RU" b="1" dirty="0"/>
              <a:t> / И. Н. </a:t>
            </a:r>
            <a:r>
              <a:rPr lang="ru-RU" b="1" dirty="0" err="1"/>
              <a:t>Сорокотягин</a:t>
            </a:r>
            <a:r>
              <a:rPr lang="ru-RU" b="1" dirty="0"/>
              <a:t>, Д. А. </a:t>
            </a:r>
            <a:r>
              <a:rPr lang="ru-RU" b="1" dirty="0" err="1"/>
              <a:t>Сорокотягина</a:t>
            </a:r>
            <a:r>
              <a:rPr lang="ru-RU" b="1" dirty="0"/>
              <a:t>. — 4-е изд., </a:t>
            </a:r>
            <a:r>
              <a:rPr lang="ru-RU" b="1" dirty="0" err="1"/>
              <a:t>перераб</a:t>
            </a:r>
            <a:r>
              <a:rPr lang="ru-RU" b="1" dirty="0"/>
              <a:t>. и доп. — М. : Издательство </a:t>
            </a:r>
            <a:r>
              <a:rPr lang="ru-RU" b="1" dirty="0" err="1"/>
              <a:t>Юрайт</a:t>
            </a:r>
            <a:r>
              <a:rPr lang="ru-RU" b="1" dirty="0"/>
              <a:t>, 2017. — 360 с. — (Серия : Бакалавр и специалист). — ISBN 978-5-534-02839-3. — Режим доступа : </a:t>
            </a:r>
            <a:r>
              <a:rPr lang="ru-RU" b="1" dirty="0">
                <a:hlinkClick r:id="rId3"/>
              </a:rPr>
              <a:t>www.biblio-online.ru/</a:t>
            </a:r>
            <a:r>
              <a:rPr lang="ru-RU" b="1" dirty="0" err="1">
                <a:hlinkClick r:id="rId3"/>
              </a:rPr>
              <a:t>book</a:t>
            </a:r>
            <a:r>
              <a:rPr lang="ru-RU" b="1" dirty="0">
                <a:hlinkClick r:id="rId3"/>
              </a:rPr>
              <a:t>/83436326-8555-48D8-8E35-154512F0FDD9</a:t>
            </a:r>
            <a:r>
              <a:rPr lang="ru-RU" b="1" dirty="0" smtClean="0"/>
              <a:t>. </a:t>
            </a:r>
            <a:endParaRPr lang="ru-R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443844" y="1691516"/>
            <a:ext cx="244863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1. </a:t>
            </a:r>
            <a:r>
              <a:rPr lang="ru-RU" sz="1400" b="1" dirty="0" smtClean="0"/>
              <a:t>Откройте книгу для просмотра или чтения.</a:t>
            </a:r>
          </a:p>
          <a:p>
            <a:r>
              <a:rPr lang="ru-RU" sz="1400" b="1" dirty="0" smtClean="0"/>
              <a:t>2. Если вам необходимо внести её в библиографический список,  нажмите одним кликом на указанное стрелкой место. Библиографическая запись скопируется в буфер обмена,  затем  вы можете разместить её в списке литературы.</a:t>
            </a:r>
            <a:endParaRPr lang="ru-RU" sz="1400" b="1" dirty="0"/>
          </a:p>
        </p:txBody>
      </p:sp>
      <p:cxnSp>
        <p:nvCxnSpPr>
          <p:cNvPr id="5" name="Прямая со стрелкой 4"/>
          <p:cNvCxnSpPr/>
          <p:nvPr/>
        </p:nvCxnSpPr>
        <p:spPr>
          <a:xfrm flipH="1" flipV="1">
            <a:off x="3995936" y="2708920"/>
            <a:ext cx="1224136" cy="252029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H="1" flipV="1">
            <a:off x="1115616" y="3789040"/>
            <a:ext cx="792088" cy="216024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403648" y="3865317"/>
            <a:ext cx="396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1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860032" y="2480235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2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01217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tushova\Desktop\Снимок2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32711"/>
            <a:ext cx="2160240" cy="787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99792" y="332656"/>
            <a:ext cx="61926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Дополнительные услуги  для преподавателей</a:t>
            </a:r>
            <a:endParaRPr lang="ru-RU" sz="2000" b="1" dirty="0"/>
          </a:p>
        </p:txBody>
      </p:sp>
      <p:pic>
        <p:nvPicPr>
          <p:cNvPr id="10243" name="Picture 3" descr="C:\Users\tushova\Desktop\Снимок2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412776"/>
            <a:ext cx="7992890" cy="259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tushova\Desktop\Снимок2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1" y="4077072"/>
            <a:ext cx="5472608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02065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tushova\Desktop\Снимок2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80728"/>
            <a:ext cx="2952328" cy="3744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27506" y="980729"/>
            <a:ext cx="549296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/>
              <a:t>Индивидуальная книжная полка преподавателя</a:t>
            </a:r>
          </a:p>
          <a:p>
            <a:r>
              <a:rPr lang="ru-RU" b="1" dirty="0"/>
              <a:t>Это совместная программа издательства </a:t>
            </a:r>
            <a:r>
              <a:rPr lang="ru-RU" b="1" dirty="0" err="1"/>
              <a:t>Юрайт</a:t>
            </a:r>
            <a:r>
              <a:rPr lang="ru-RU" b="1" dirty="0"/>
              <a:t> и библиотек учебных заведений, став участником которой преподаватель получает:</a:t>
            </a:r>
          </a:p>
          <a:p>
            <a:pPr>
              <a:buFont typeface="Arial"/>
              <a:buChar char="•"/>
            </a:pPr>
            <a:r>
              <a:rPr lang="ru-RU" b="1" dirty="0"/>
              <a:t>информацию обо всех учебниках по Вашим дисциплинам, вышедших в свет в издательстве «</a:t>
            </a:r>
            <a:r>
              <a:rPr lang="ru-RU" b="1" dirty="0" err="1"/>
              <a:t>Юрайт</a:t>
            </a:r>
            <a:r>
              <a:rPr lang="ru-RU" b="1" dirty="0"/>
              <a:t>»;</a:t>
            </a:r>
          </a:p>
          <a:p>
            <a:pPr>
              <a:buFont typeface="Arial"/>
              <a:buChar char="•"/>
            </a:pPr>
            <a:r>
              <a:rPr lang="ru-RU" b="1" dirty="0"/>
              <a:t>бесплатный персональный полнотекстовый доступ к учебникам по своим дисциплинам в личном кабинете электронной библиотеки;</a:t>
            </a:r>
          </a:p>
          <a:p>
            <a:pPr>
              <a:buFont typeface="Arial"/>
              <a:buChar char="•"/>
            </a:pPr>
            <a:r>
              <a:rPr lang="ru-RU" b="1" dirty="0"/>
              <a:t>право использовать практические материалы из учебников и практикумов для работы на семинарах и лекциях;</a:t>
            </a:r>
          </a:p>
          <a:p>
            <a:pPr>
              <a:buFont typeface="Arial"/>
              <a:buChar char="•"/>
            </a:pPr>
            <a:r>
              <a:rPr lang="ru-RU" b="1" dirty="0"/>
              <a:t>возможность выбрать наиболее подходящие издания для включения в учебные планы и сделать заявки в библиотеку на приобретение учебников для Ваших студентов в печатном варианте или в виде корпоративной подписки на индивидуальную коллекцию в электронной библиотеке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9512" y="5085184"/>
            <a:ext cx="29523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С пошаговыми инструкциями подписки можно познакомиться на данном сервисе в ЭБС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41160145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tushova\Desktop\Снимок2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54867"/>
            <a:ext cx="3456384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tushova\Desktop\Снимок2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556792"/>
            <a:ext cx="5832649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1519" y="3388350"/>
            <a:ext cx="360040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Рубрика «Легендарные книги» содержит издания разных лет, чтение возможно даже без регистрации в ЭБС </a:t>
            </a:r>
            <a:endParaRPr lang="ru-RU" sz="1400" b="1" dirty="0"/>
          </a:p>
        </p:txBody>
      </p:sp>
      <p:pic>
        <p:nvPicPr>
          <p:cNvPr id="12292" name="Picture 4" descr="C:\Users\tushova\Desktop\Снимок3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1221" y="4225601"/>
            <a:ext cx="2501397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5" descr="C:\Users\tushova\Desktop\Снимок3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757682"/>
            <a:ext cx="3583424" cy="2628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4509120"/>
            <a:ext cx="194421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Видеопрезентации и видеообзоры по дисциплинам доступны для просмотра в </a:t>
            </a:r>
            <a:r>
              <a:rPr lang="en-US" sz="1400" b="1" dirty="0" smtClean="0"/>
              <a:t>Youtube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11196886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tushova\Desktop\Снимок3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2" y="1844824"/>
            <a:ext cx="8496945" cy="478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148064" y="476672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ЭБС </a:t>
            </a:r>
            <a:r>
              <a:rPr lang="en-US" sz="3600" b="1" dirty="0" err="1" smtClean="0"/>
              <a:t>eLIBRARY</a:t>
            </a:r>
            <a:endParaRPr lang="ru-RU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851920" y="1123003"/>
            <a:ext cx="5040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Полнотекстовые периодические издания</a:t>
            </a:r>
          </a:p>
          <a:p>
            <a:r>
              <a:rPr lang="ru-RU" b="1" dirty="0" smtClean="0"/>
              <a:t>Доступно 42 журнала</a:t>
            </a:r>
            <a:endParaRPr lang="ru-RU" b="1" dirty="0"/>
          </a:p>
        </p:txBody>
      </p:sp>
      <p:cxnSp>
        <p:nvCxnSpPr>
          <p:cNvPr id="5" name="Прямая со стрелкой 4"/>
          <p:cNvCxnSpPr/>
          <p:nvPr/>
        </p:nvCxnSpPr>
        <p:spPr>
          <a:xfrm flipH="1" flipV="1">
            <a:off x="1835696" y="5013176"/>
            <a:ext cx="1008112" cy="36004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67542" y="5963586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Откройте текущую сессию</a:t>
            </a:r>
            <a:endParaRPr lang="ru-RU" b="1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2843808" y="2996952"/>
            <a:ext cx="396044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24732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ushova\Desktop\Снимок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601" y="1412776"/>
            <a:ext cx="6192688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Прямая со стрелкой 2"/>
          <p:cNvCxnSpPr/>
          <p:nvPr/>
        </p:nvCxnSpPr>
        <p:spPr>
          <a:xfrm flipV="1">
            <a:off x="4283968" y="1844824"/>
            <a:ext cx="1296144" cy="396044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05985" y="4184643"/>
            <a:ext cx="468044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000" b="1" dirty="0" smtClean="0"/>
              <a:t>Открыть сайт </a:t>
            </a:r>
            <a:r>
              <a:rPr lang="ru-RU" sz="2000" b="1" dirty="0" err="1" smtClean="0"/>
              <a:t>Рубцовского</a:t>
            </a:r>
            <a:r>
              <a:rPr lang="ru-RU" sz="2000" b="1" dirty="0" smtClean="0"/>
              <a:t> института (филиала) </a:t>
            </a:r>
            <a:r>
              <a:rPr lang="ru-RU" sz="2000" b="1" dirty="0" err="1" smtClean="0"/>
              <a:t>АлтГУ</a:t>
            </a:r>
            <a:endParaRPr lang="ru-RU" sz="2000" b="1" dirty="0" smtClean="0"/>
          </a:p>
          <a:p>
            <a:pPr marL="342900" indent="-342900">
              <a:buAutoNum type="arabicPeriod"/>
            </a:pPr>
            <a:r>
              <a:rPr lang="ru-RU" sz="2000" b="1" dirty="0" smtClean="0"/>
              <a:t>Войти в личный кабинет</a:t>
            </a:r>
          </a:p>
          <a:p>
            <a:pPr marL="342900" indent="-342900">
              <a:buAutoNum type="arabicPeriod"/>
            </a:pPr>
            <a:r>
              <a:rPr lang="ru-RU" sz="2000" b="1" dirty="0" smtClean="0"/>
              <a:t>В меню БИБЛИОТЕКА - выбрать нужную ЭБС</a:t>
            </a:r>
          </a:p>
          <a:p>
            <a:r>
              <a:rPr lang="ru-RU" sz="1200" b="1" dirty="0" smtClean="0"/>
              <a:t>*Регистрация в ЭБС должна быть осуществлена в стенах вуза</a:t>
            </a:r>
            <a:endParaRPr lang="ru-RU" sz="1200" b="1" dirty="0"/>
          </a:p>
        </p:txBody>
      </p:sp>
      <p:pic>
        <p:nvPicPr>
          <p:cNvPr id="1027" name="Picture 3" descr="C:\Users\tushova\Desktop\Снимок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068960"/>
            <a:ext cx="3744416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Прямая со стрелкой 6"/>
          <p:cNvCxnSpPr/>
          <p:nvPr/>
        </p:nvCxnSpPr>
        <p:spPr>
          <a:xfrm flipV="1">
            <a:off x="4499992" y="4653136"/>
            <a:ext cx="1152128" cy="432048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5775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C:\Users\tushova\Desktop\Снимок3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80728"/>
            <a:ext cx="1695450" cy="300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C:\Users\tushova\Desktop\Снимок3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7" y="1276349"/>
            <a:ext cx="6840761" cy="2704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1" name="Picture 5" descr="C:\Users\tushova\Desktop\Снимок3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2738" y="4437112"/>
            <a:ext cx="2571750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Прямая со стрелкой 3"/>
          <p:cNvCxnSpPr/>
          <p:nvPr/>
        </p:nvCxnSpPr>
        <p:spPr>
          <a:xfrm flipV="1">
            <a:off x="179512" y="1700808"/>
            <a:ext cx="792088" cy="927917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5868144" y="6381328"/>
            <a:ext cx="1296144" cy="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51520" y="4293096"/>
            <a:ext cx="59766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b="1" dirty="0" smtClean="0"/>
              <a:t>Введите свой логин и пароль ( можно использовать внутриинститутский логин). Зайдите в личный кабинет.</a:t>
            </a:r>
          </a:p>
          <a:p>
            <a:pPr marL="342900" indent="-342900">
              <a:buAutoNum type="arabicPeriod"/>
            </a:pPr>
            <a:r>
              <a:rPr lang="ru-RU" b="1" dirty="0" smtClean="0"/>
              <a:t>В нижнем правом углу высветится список доступных для чтения журналов, откройте его.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51520" y="2060848"/>
            <a:ext cx="144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1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084168" y="6009050"/>
            <a:ext cx="144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2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522744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tushova\Desktop\Снимок3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152" y="692696"/>
            <a:ext cx="4552950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C:\Users\tushova\Desktop\Снимок3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338" y="1020142"/>
            <a:ext cx="1428750" cy="265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C:\Users\tushova\Desktop\Снимок39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5458" y="1585384"/>
            <a:ext cx="5286375" cy="3481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5" name="Picture 5" descr="C:\Users\tushova\Desktop\Снимок4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27" y="3789040"/>
            <a:ext cx="5600700" cy="268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Прямая со стрелкой 2"/>
          <p:cNvCxnSpPr/>
          <p:nvPr/>
        </p:nvCxnSpPr>
        <p:spPr>
          <a:xfrm flipH="1" flipV="1">
            <a:off x="1475656" y="2420888"/>
            <a:ext cx="720080" cy="432048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 flipV="1">
            <a:off x="3419872" y="2420888"/>
            <a:ext cx="432048" cy="36004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V="1">
            <a:off x="90720" y="4691140"/>
            <a:ext cx="294214" cy="288032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924228" y="5067058"/>
            <a:ext cx="31076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- </a:t>
            </a:r>
            <a:r>
              <a:rPr lang="ru-RU" sz="1600" b="1" i="1" dirty="0" smtClean="0"/>
              <a:t>Ознакомьтесь с условиями доступа.</a:t>
            </a:r>
          </a:p>
          <a:p>
            <a:r>
              <a:rPr lang="ru-RU" sz="1600" b="1" i="1" dirty="0" smtClean="0"/>
              <a:t>- Обратите внимание на то, что не во всех журналах  и не все статьи доступны для чтения.</a:t>
            </a:r>
            <a:endParaRPr lang="ru-RU" sz="1600" b="1" i="1" dirty="0"/>
          </a:p>
        </p:txBody>
      </p:sp>
    </p:spTree>
    <p:extLst>
      <p:ext uri="{BB962C8B-B14F-4D97-AF65-F5344CB8AC3E}">
        <p14:creationId xmlns:p14="http://schemas.microsoft.com/office/powerpoint/2010/main" val="31192131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tushova\Desktop\Снимок4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24744"/>
            <a:ext cx="6497414" cy="5171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Прямая со стрелкой 2"/>
          <p:cNvCxnSpPr/>
          <p:nvPr/>
        </p:nvCxnSpPr>
        <p:spPr>
          <a:xfrm flipV="1">
            <a:off x="4427984" y="2276872"/>
            <a:ext cx="864096" cy="432048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6738678" y="1556792"/>
            <a:ext cx="228756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1400" b="1" dirty="0" smtClean="0"/>
              <a:t>Выбранная вами статья открывается только с аннотацией.</a:t>
            </a:r>
          </a:p>
          <a:p>
            <a:pPr marL="342900" indent="-342900">
              <a:buAutoNum type="arabicPeriod"/>
            </a:pPr>
            <a:r>
              <a:rPr lang="ru-RU" sz="1400" b="1" dirty="0" smtClean="0"/>
              <a:t>Для чтения всей статьи необходимо загрузить полный текст</a:t>
            </a:r>
          </a:p>
          <a:p>
            <a:pPr marL="342900" indent="-342900">
              <a:buAutoNum type="arabicPeriod"/>
            </a:pPr>
            <a:r>
              <a:rPr lang="ru-RU" sz="1400" b="1" dirty="0" smtClean="0"/>
              <a:t>Библиографическую запись статьи (для размещения в списке литературы) необходимо сделать самостоятельно по ГОСТу.</a:t>
            </a:r>
            <a:endParaRPr lang="ru-RU" sz="1400" b="1" dirty="0"/>
          </a:p>
        </p:txBody>
      </p:sp>
      <p:cxnSp>
        <p:nvCxnSpPr>
          <p:cNvPr id="5" name="Прямая со стрелкой 4"/>
          <p:cNvCxnSpPr/>
          <p:nvPr/>
        </p:nvCxnSpPr>
        <p:spPr>
          <a:xfrm flipV="1">
            <a:off x="251520" y="4365104"/>
            <a:ext cx="576064" cy="144016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50559" y="3943210"/>
            <a:ext cx="264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1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499992" y="2276872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2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681247" y="5805264"/>
            <a:ext cx="42484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err="1" smtClean="0"/>
              <a:t>Жуллиан</a:t>
            </a:r>
            <a:r>
              <a:rPr lang="ru-RU" sz="1200" b="1" dirty="0" smtClean="0"/>
              <a:t>, Ж. Генерация тестов на абстракциях систем событий для покрытия их состояний и переходов / </a:t>
            </a:r>
            <a:r>
              <a:rPr lang="ru-RU" sz="1200" b="1" dirty="0" err="1" smtClean="0"/>
              <a:t>Ж.Жуллиан</a:t>
            </a:r>
            <a:r>
              <a:rPr lang="ru-RU" sz="1200" b="1" dirty="0" smtClean="0"/>
              <a:t>, </a:t>
            </a:r>
            <a:r>
              <a:rPr lang="ru-RU" sz="1200" b="1" dirty="0" err="1" smtClean="0"/>
              <a:t>О.Кушнаренко</a:t>
            </a:r>
            <a:r>
              <a:rPr lang="ru-RU" sz="1200" b="1" dirty="0" smtClean="0"/>
              <a:t>, П.-А. </a:t>
            </a:r>
            <a:r>
              <a:rPr lang="ru-RU" sz="1200" b="1" dirty="0" err="1" smtClean="0"/>
              <a:t>Массон</a:t>
            </a:r>
            <a:r>
              <a:rPr lang="ru-RU" sz="1200" b="1" dirty="0" smtClean="0"/>
              <a:t> </a:t>
            </a:r>
            <a:r>
              <a:rPr lang="en-US" sz="1200" b="1" dirty="0" smtClean="0"/>
              <a:t>[</a:t>
            </a:r>
            <a:r>
              <a:rPr lang="ru-RU" sz="1200" b="1" dirty="0" smtClean="0"/>
              <a:t> и др.</a:t>
            </a:r>
            <a:r>
              <a:rPr lang="en-US" sz="1200" b="1" dirty="0" smtClean="0"/>
              <a:t>] </a:t>
            </a:r>
            <a:r>
              <a:rPr lang="ru-RU" sz="1200" b="1" dirty="0" smtClean="0"/>
              <a:t>// Программирование. – 2018. - №1. – С.3-20</a:t>
            </a:r>
            <a:endParaRPr lang="ru-RU" sz="1200" b="1" dirty="0"/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7524328" y="5301208"/>
            <a:ext cx="1008112" cy="359796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812360" y="5157192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3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287394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ushova\Desktop\Снимок4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052736"/>
            <a:ext cx="3960440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tushova\Desktop\Снимок4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870" y="1844824"/>
            <a:ext cx="3960439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32936" y="548680"/>
            <a:ext cx="42595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Коллекция периодических изданий на платформе East View information Services </a:t>
            </a:r>
          </a:p>
        </p:txBody>
      </p:sp>
      <p:pic>
        <p:nvPicPr>
          <p:cNvPr id="1028" name="Picture 4" descr="C:\Users\tushova\Desktop\Снимок4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057" y="2276872"/>
            <a:ext cx="3922209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355976" y="3573016"/>
            <a:ext cx="432048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Calibri"/>
                <a:ea typeface="Calibri"/>
                <a:cs typeface="Times New Roman"/>
              </a:rPr>
              <a:t>Коллекция научных периодических изданий – полнотекстовые </a:t>
            </a:r>
            <a:r>
              <a:rPr lang="ru-RU" sz="2000" b="1" dirty="0" smtClean="0">
                <a:latin typeface="Calibri"/>
                <a:ea typeface="Calibri"/>
                <a:cs typeface="Times New Roman"/>
              </a:rPr>
              <a:t>материалы.</a:t>
            </a:r>
          </a:p>
          <a:p>
            <a:endParaRPr lang="ru-RU" sz="2000" b="1" dirty="0">
              <a:latin typeface="Calibri"/>
              <a:ea typeface="Calibri"/>
              <a:cs typeface="Times New Roman"/>
            </a:endParaRPr>
          </a:p>
          <a:p>
            <a:r>
              <a:rPr lang="ru-RU" sz="2000" b="1" dirty="0" smtClean="0">
                <a:latin typeface="Calibri"/>
                <a:ea typeface="Calibri"/>
                <a:cs typeface="Times New Roman"/>
              </a:rPr>
              <a:t>Доступ к контенту без регистрации.</a:t>
            </a:r>
          </a:p>
          <a:p>
            <a:endParaRPr lang="ru-RU" sz="2000" b="1" dirty="0">
              <a:latin typeface="Calibri"/>
              <a:ea typeface="Calibri"/>
              <a:cs typeface="Times New Roman"/>
            </a:endParaRPr>
          </a:p>
          <a:p>
            <a:r>
              <a:rPr lang="ru-RU" sz="2000" b="1" dirty="0" smtClean="0">
                <a:latin typeface="Calibri"/>
                <a:ea typeface="Calibri"/>
                <a:cs typeface="Times New Roman"/>
              </a:rPr>
              <a:t>Выберите журнал.</a:t>
            </a:r>
            <a:endParaRPr lang="en-US" sz="2000" b="1" dirty="0" smtClean="0">
              <a:latin typeface="Calibri"/>
              <a:ea typeface="Calibri"/>
              <a:cs typeface="Times New Roman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flipH="1" flipV="1">
            <a:off x="2699792" y="3933056"/>
            <a:ext cx="864096" cy="288032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75152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ushova\Desktop\Новая папка (2)\Снимок4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980729"/>
            <a:ext cx="5472608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Прямая со стрелкой 3"/>
          <p:cNvCxnSpPr/>
          <p:nvPr/>
        </p:nvCxnSpPr>
        <p:spPr>
          <a:xfrm flipH="1">
            <a:off x="4211960" y="4149080"/>
            <a:ext cx="648072" cy="36004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355976" y="3933056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1</a:t>
            </a:r>
            <a:endParaRPr lang="ru-RU" b="1" dirty="0"/>
          </a:p>
        </p:txBody>
      </p:sp>
      <p:pic>
        <p:nvPicPr>
          <p:cNvPr id="2051" name="Picture 3" descr="C:\Users\tushova\Desktop\Снимок4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628800"/>
            <a:ext cx="4248472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Прямая со стрелкой 6"/>
          <p:cNvCxnSpPr/>
          <p:nvPr/>
        </p:nvCxnSpPr>
        <p:spPr>
          <a:xfrm flipH="1">
            <a:off x="5508104" y="1484784"/>
            <a:ext cx="504056" cy="36004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508104" y="1196752"/>
            <a:ext cx="252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2</a:t>
            </a:r>
            <a:endParaRPr lang="ru-RU" b="1" dirty="0"/>
          </a:p>
        </p:txBody>
      </p:sp>
      <p:pic>
        <p:nvPicPr>
          <p:cNvPr id="2052" name="Picture 4" descr="C:\Users\tushova\Desktop\Снимок4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874503"/>
            <a:ext cx="3744416" cy="3072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Прямая со стрелкой 9"/>
          <p:cNvCxnSpPr/>
          <p:nvPr/>
        </p:nvCxnSpPr>
        <p:spPr>
          <a:xfrm flipH="1">
            <a:off x="7020272" y="3429000"/>
            <a:ext cx="1152128" cy="432048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236296" y="3275692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251519" y="4993350"/>
            <a:ext cx="48245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1600" b="1" dirty="0" smtClean="0"/>
              <a:t>Выберите год издания</a:t>
            </a:r>
          </a:p>
          <a:p>
            <a:pPr marL="342900" indent="-342900">
              <a:buAutoNum type="arabicPeriod"/>
            </a:pPr>
            <a:r>
              <a:rPr lang="ru-RU" sz="1600" b="1" dirty="0" smtClean="0"/>
              <a:t>Выберите порядковый номер журнала</a:t>
            </a:r>
          </a:p>
          <a:p>
            <a:pPr marL="342900" indent="-342900">
              <a:buAutoNum type="arabicPeriod"/>
            </a:pPr>
            <a:r>
              <a:rPr lang="ru-RU" sz="1600" b="1" dirty="0" smtClean="0"/>
              <a:t>Просмотрев содержание, выберите статью для просмотра и откройте  её для чтения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4035963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tushova\Desktop\Снимок4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56792"/>
            <a:ext cx="7776864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7584" y="5476582"/>
            <a:ext cx="727280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Изучив статью, при необходимости включения её в библиографический список литературы,  создайте библиографическую запись по ГОСТу.</a:t>
            </a:r>
          </a:p>
          <a:p>
            <a:r>
              <a:rPr lang="ru-RU" sz="1400" b="1" u="sng" dirty="0" smtClean="0"/>
              <a:t>Пример</a:t>
            </a:r>
            <a:r>
              <a:rPr lang="ru-RU" sz="1400" b="1" dirty="0" smtClean="0"/>
              <a:t>:  </a:t>
            </a:r>
            <a:r>
              <a:rPr lang="ru-RU" sz="1400" b="1" i="1" dirty="0" err="1" smtClean="0"/>
              <a:t>Харламенкова</a:t>
            </a:r>
            <a:r>
              <a:rPr lang="ru-RU" sz="1400" b="1" i="1" dirty="0" smtClean="0"/>
              <a:t>, Н.Е. Развитие психологии субъекта в современных исследованиях феномена социальной поддержки / </a:t>
            </a:r>
            <a:r>
              <a:rPr lang="ru-RU" sz="1400" b="1" i="1" dirty="0" err="1" smtClean="0"/>
              <a:t>Н.Е.Харламенкова</a:t>
            </a:r>
            <a:r>
              <a:rPr lang="ru-RU" sz="1400" b="1" i="1" dirty="0" smtClean="0"/>
              <a:t>. – Текст: электронный // Психологический журнал. – 2018. - № 2, Том39. – С.4-16</a:t>
            </a:r>
            <a:r>
              <a:rPr lang="ru-RU" sz="1400" b="1" dirty="0" smtClean="0"/>
              <a:t>.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21950995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60032" y="260648"/>
            <a:ext cx="40689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ЭБС издательства «Академия»</a:t>
            </a:r>
            <a:endParaRPr lang="ru-RU" sz="3200" b="1" dirty="0"/>
          </a:p>
        </p:txBody>
      </p:sp>
      <p:pic>
        <p:nvPicPr>
          <p:cNvPr id="4098" name="Picture 2" descr="C:\Users\tushova\Desktop\Снимок5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628800"/>
            <a:ext cx="8677471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220072" y="2443346"/>
            <a:ext cx="3708920" cy="409855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ru-RU" sz="1200" b="1" dirty="0">
                <a:latin typeface="Candara" panose="020E0502030303020204" pitchFamily="34" charset="0"/>
                <a:ea typeface="Calibri"/>
                <a:cs typeface="Times New Roman"/>
              </a:rPr>
              <a:t>ЭБС «Издательский центр «Академия» - электронные учебные издания для профессионального образования: электронные учебники, расширяющие возможности традиционной книги, электронные приложения, с интерактивными тренажерами, электронные учебно-методические комплексы (ЭУМК), которые могут встраиваться в Систему электронного обучения «Академия-Медиа» (СЭО «Академия-Медиа»), либо использоваться как самостоятельный продукт (локальные версии).</a:t>
            </a:r>
            <a:endParaRPr lang="ru-RU" sz="1100" b="1" dirty="0">
              <a:latin typeface="Candara" panose="020E0502030303020204" pitchFamily="34" charset="0"/>
              <a:ea typeface="Calibri"/>
              <a:cs typeface="Times New Roman"/>
            </a:endParaRPr>
          </a:p>
          <a:p>
            <a:r>
              <a:rPr lang="ru-RU" sz="1200" b="1" dirty="0">
                <a:latin typeface="Candara" panose="020E0502030303020204" pitchFamily="34" charset="0"/>
                <a:ea typeface="Calibri"/>
                <a:cs typeface="Times New Roman"/>
              </a:rPr>
              <a:t>Электронные учебные издания ЭБС могут применяться при обучении в формате </a:t>
            </a:r>
            <a:r>
              <a:rPr lang="ru-RU" sz="1200" b="1" dirty="0" err="1">
                <a:latin typeface="Candara" panose="020E0502030303020204" pitchFamily="34" charset="0"/>
                <a:ea typeface="Calibri"/>
                <a:cs typeface="Times New Roman"/>
              </a:rPr>
              <a:t>blended</a:t>
            </a:r>
            <a:r>
              <a:rPr lang="ru-RU" sz="1200" b="1" dirty="0">
                <a:latin typeface="Candara" panose="020E0502030303020204" pitchFamily="34" charset="0"/>
                <a:ea typeface="Calibri"/>
                <a:cs typeface="Times New Roman"/>
              </a:rPr>
              <a:t> </a:t>
            </a:r>
            <a:r>
              <a:rPr lang="ru-RU" sz="1200" b="1" dirty="0" err="1">
                <a:latin typeface="Candara" panose="020E0502030303020204" pitchFamily="34" charset="0"/>
                <a:ea typeface="Calibri"/>
                <a:cs typeface="Times New Roman"/>
              </a:rPr>
              <a:t>learning</a:t>
            </a:r>
            <a:r>
              <a:rPr lang="ru-RU" sz="1200" b="1" dirty="0">
                <a:latin typeface="Candara" panose="020E0502030303020204" pitchFamily="34" charset="0"/>
                <a:ea typeface="Calibri"/>
                <a:cs typeface="Times New Roman"/>
              </a:rPr>
              <a:t> (смешанное обучение), способствуют эффективной самостоятельной работе студентов, повышают качество обучения. 150 учебных электронных изданий «Академии» входят в Федеральный перечень рекомендованных учебных электронных изданий по специальностям и профессиям среднего профессионального образования</a:t>
            </a:r>
            <a:endParaRPr lang="ru-RU" sz="1200" b="1" dirty="0">
              <a:latin typeface="Candara" panose="020E0502030303020204" pitchFamily="34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flipV="1">
            <a:off x="7236296" y="1844824"/>
            <a:ext cx="1224136" cy="216024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V="1">
            <a:off x="251521" y="4113076"/>
            <a:ext cx="1080119" cy="324036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236296" y="1700808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1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23528" y="4067780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2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51521" y="4797152"/>
            <a:ext cx="201622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ru-RU" sz="1200" b="1" dirty="0" smtClean="0"/>
              <a:t>Зарегистрируйтесь</a:t>
            </a:r>
          </a:p>
          <a:p>
            <a:pPr marL="228600" indent="-228600">
              <a:buAutoNum type="arabicPeriod"/>
            </a:pPr>
            <a:r>
              <a:rPr lang="ru-RU" sz="1200" b="1" dirty="0" smtClean="0"/>
              <a:t>Вставив </a:t>
            </a:r>
            <a:r>
              <a:rPr lang="ru-RU" sz="1200" b="1" u="sng" dirty="0" smtClean="0"/>
              <a:t>код доступа </a:t>
            </a:r>
            <a:r>
              <a:rPr lang="ru-RU" sz="1200" b="1" dirty="0" smtClean="0">
                <a:solidFill>
                  <a:srgbClr val="C00000"/>
                </a:solidFill>
              </a:rPr>
              <a:t>(код доступа можно получить в библиотеке института)</a:t>
            </a:r>
            <a:r>
              <a:rPr lang="ru-RU" sz="1200" b="1" dirty="0" smtClean="0"/>
              <a:t>  зайдите в Личный кабинет. Код активируется один раз.</a:t>
            </a:r>
          </a:p>
          <a:p>
            <a:pPr marL="228600" indent="-228600">
              <a:buAutoNum type="arabicPeriod"/>
            </a:pPr>
            <a:r>
              <a:rPr lang="ru-RU" sz="1200" b="1" dirty="0" smtClean="0"/>
              <a:t>Выберите необходимую вам услугу</a:t>
            </a:r>
            <a:endParaRPr lang="ru-RU" sz="1200" b="1" dirty="0"/>
          </a:p>
        </p:txBody>
      </p:sp>
      <p:cxnSp>
        <p:nvCxnSpPr>
          <p:cNvPr id="12" name="Прямая со стрелкой 11"/>
          <p:cNvCxnSpPr/>
          <p:nvPr/>
        </p:nvCxnSpPr>
        <p:spPr>
          <a:xfrm flipH="1">
            <a:off x="3563888" y="1952836"/>
            <a:ext cx="720080" cy="18002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>
            <a:off x="3779912" y="3212976"/>
            <a:ext cx="810344" cy="216024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779912" y="1628800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3</a:t>
            </a:r>
            <a:endParaRPr lang="ru-RU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4067944" y="2924944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3</a:t>
            </a:r>
            <a:endParaRPr lang="ru-RU" b="1" dirty="0"/>
          </a:p>
        </p:txBody>
      </p:sp>
      <p:pic>
        <p:nvPicPr>
          <p:cNvPr id="4099" name="Picture 3" descr="C:\Users\tushova\Desktop\Снимок5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922512"/>
            <a:ext cx="2664296" cy="156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Прямая со стрелкой 17"/>
          <p:cNvCxnSpPr/>
          <p:nvPr/>
        </p:nvCxnSpPr>
        <p:spPr>
          <a:xfrm flipH="1" flipV="1">
            <a:off x="3347864" y="5949280"/>
            <a:ext cx="1242392" cy="432048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802933" y="5795972"/>
            <a:ext cx="396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2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1807063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tushova\Desktop\Снимок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292" y="601479"/>
            <a:ext cx="3456384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Прямая со стрелкой 2"/>
          <p:cNvCxnSpPr/>
          <p:nvPr/>
        </p:nvCxnSpPr>
        <p:spPr>
          <a:xfrm flipH="1">
            <a:off x="2621515" y="479618"/>
            <a:ext cx="648072" cy="288032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 flipH="1">
            <a:off x="2591780" y="1988840"/>
            <a:ext cx="828092" cy="36004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780704" y="232147"/>
            <a:ext cx="264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1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915816" y="1844824"/>
            <a:ext cx="144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1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436096" y="620688"/>
            <a:ext cx="35283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1. </a:t>
            </a:r>
            <a:r>
              <a:rPr lang="ru-RU" sz="1600" b="1" dirty="0"/>
              <a:t> </a:t>
            </a:r>
            <a:r>
              <a:rPr lang="ru-RU" sz="1600" b="1" dirty="0" smtClean="0"/>
              <a:t>В меню ЭБС выбираем «Учебные электронные издания».  Для поиска изданий заходим в «Каталог изданий ЭБ»</a:t>
            </a:r>
            <a:endParaRPr lang="ru-RU" sz="1600" b="1" dirty="0"/>
          </a:p>
        </p:txBody>
      </p:sp>
      <p:pic>
        <p:nvPicPr>
          <p:cNvPr id="5123" name="Picture 3" descr="C:\Users\tushova\Desktop\Снимок5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214156"/>
            <a:ext cx="5832648" cy="4095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Прямая со стрелкой 9"/>
          <p:cNvCxnSpPr/>
          <p:nvPr/>
        </p:nvCxnSpPr>
        <p:spPr>
          <a:xfrm flipV="1">
            <a:off x="5004048" y="3501008"/>
            <a:ext cx="972108" cy="216024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220072" y="3284984"/>
            <a:ext cx="144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2</a:t>
            </a:r>
            <a:endParaRPr lang="ru-RU" b="1" dirty="0"/>
          </a:p>
        </p:txBody>
      </p:sp>
      <p:cxnSp>
        <p:nvCxnSpPr>
          <p:cNvPr id="13" name="Прямая со стрелкой 12"/>
          <p:cNvCxnSpPr/>
          <p:nvPr/>
        </p:nvCxnSpPr>
        <p:spPr>
          <a:xfrm flipV="1">
            <a:off x="6948264" y="4869160"/>
            <a:ext cx="792088" cy="288032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948264" y="4725144"/>
            <a:ext cx="252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3</a:t>
            </a:r>
            <a:endParaRPr lang="ru-RU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287292" y="3933056"/>
            <a:ext cx="262582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2. </a:t>
            </a:r>
            <a:r>
              <a:rPr lang="ru-RU" sz="1600" b="1" dirty="0" smtClean="0"/>
              <a:t>Отмечаем галочкой «Купленные онлайн доступы».  Количество доступных для чтения онлайн книг ограничено.  </a:t>
            </a:r>
          </a:p>
          <a:p>
            <a:r>
              <a:rPr lang="ru-RU" sz="1600" b="1" dirty="0" smtClean="0"/>
              <a:t>3. Просмотрев список – открываем нужную для чтения книгу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29795665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tushova\Desktop\Снимок5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68534"/>
            <a:ext cx="504056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tushova\Desktop\Снимок5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700808"/>
            <a:ext cx="4607793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Прямая со стрелкой 2"/>
          <p:cNvCxnSpPr/>
          <p:nvPr/>
        </p:nvCxnSpPr>
        <p:spPr>
          <a:xfrm flipH="1">
            <a:off x="1763688" y="1052736"/>
            <a:ext cx="1152128" cy="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 flipH="1" flipV="1">
            <a:off x="6804248" y="5013176"/>
            <a:ext cx="1080120" cy="36004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123728" y="671731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1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584174" y="4869160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2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51520" y="2636912"/>
            <a:ext cx="396044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1400" b="1" dirty="0" smtClean="0"/>
              <a:t>Для предварительного просмотра и знакомства с выходными данными книги, чтения отрывка - нажмите на </a:t>
            </a:r>
            <a:r>
              <a:rPr lang="ru-RU" sz="1400" b="1" u="sng" dirty="0" smtClean="0"/>
              <a:t>Название книги</a:t>
            </a:r>
          </a:p>
          <a:p>
            <a:pPr marL="342900" indent="-342900">
              <a:buAutoNum type="arabicPeriod"/>
            </a:pPr>
            <a:r>
              <a:rPr lang="ru-RU" sz="1400" b="1" dirty="0" smtClean="0"/>
              <a:t>Для включения издания в библиографический список необходимо составить библиографическую запись по выходным данным книги по ГОСТу самостоятельно</a:t>
            </a:r>
          </a:p>
          <a:p>
            <a:endParaRPr lang="ru-RU" sz="1400" dirty="0"/>
          </a:p>
          <a:p>
            <a:r>
              <a:rPr lang="ru-RU" sz="1400" b="1" u="sng" dirty="0" smtClean="0"/>
              <a:t>Пример:</a:t>
            </a:r>
          </a:p>
          <a:p>
            <a:r>
              <a:rPr lang="ru-RU" sz="1400" b="1" i="1" dirty="0" err="1" smtClean="0"/>
              <a:t>Фуфаев</a:t>
            </a:r>
            <a:r>
              <a:rPr lang="ru-RU" sz="1400" b="1" i="1" dirty="0" smtClean="0"/>
              <a:t>, Э.В. Базы данных: учебное пособие  </a:t>
            </a:r>
            <a:r>
              <a:rPr lang="en-US" sz="1400" b="1" i="1" dirty="0" smtClean="0"/>
              <a:t>[</a:t>
            </a:r>
            <a:r>
              <a:rPr lang="ru-RU" sz="1400" b="1" i="1" dirty="0" smtClean="0"/>
              <a:t>Электронное издание</a:t>
            </a:r>
            <a:r>
              <a:rPr lang="en-US" sz="1400" b="1" i="1" dirty="0" smtClean="0"/>
              <a:t>] </a:t>
            </a:r>
            <a:r>
              <a:rPr lang="ru-RU" sz="1400" b="1" i="1" dirty="0" smtClean="0"/>
              <a:t>/ </a:t>
            </a:r>
            <a:r>
              <a:rPr lang="ru-RU" sz="1400" b="1" i="1" dirty="0" err="1" smtClean="0"/>
              <a:t>Э.В.Фуфаев</a:t>
            </a:r>
            <a:r>
              <a:rPr lang="ru-RU" sz="1400" b="1" i="1" dirty="0" smtClean="0"/>
              <a:t>, </a:t>
            </a:r>
            <a:r>
              <a:rPr lang="ru-RU" sz="1400" b="1" i="1" dirty="0" err="1" smtClean="0"/>
              <a:t>Д.Э.Фуфаев</a:t>
            </a:r>
            <a:r>
              <a:rPr lang="ru-RU" sz="1400" b="1" i="1" dirty="0" smtClean="0"/>
              <a:t>. – 11-е изд., стер. – М.: Академия, 2017. – 320с.</a:t>
            </a:r>
            <a:r>
              <a:rPr lang="en-US" sz="1400" b="1" i="1" dirty="0" smtClean="0"/>
              <a:t> – </a:t>
            </a:r>
            <a:r>
              <a:rPr lang="ru-RU" sz="1400" b="1" i="1" dirty="0" smtClean="0"/>
              <a:t>Режим доступа: </a:t>
            </a:r>
            <a:r>
              <a:rPr lang="en-US" sz="1400" b="1" i="1" dirty="0">
                <a:hlinkClick r:id="rId4"/>
              </a:rPr>
              <a:t>http://www.academia-moscow.ru/catalogue/4831/292233</a:t>
            </a:r>
            <a:r>
              <a:rPr lang="en-US" sz="1400" b="1" i="1" dirty="0" smtClean="0">
                <a:hlinkClick r:id="rId4"/>
              </a:rPr>
              <a:t>/</a:t>
            </a:r>
            <a:r>
              <a:rPr lang="ru-RU" sz="1400" b="1" i="1" dirty="0" smtClean="0"/>
              <a:t>. </a:t>
            </a:r>
          </a:p>
          <a:p>
            <a:pPr marL="342900" indent="-342900">
              <a:buAutoNum type="arabicPeriod"/>
            </a:pPr>
            <a:endParaRPr lang="ru-RU" sz="1400" u="sng" dirty="0"/>
          </a:p>
        </p:txBody>
      </p:sp>
    </p:spTree>
    <p:extLst>
      <p:ext uri="{BB962C8B-B14F-4D97-AF65-F5344CB8AC3E}">
        <p14:creationId xmlns:p14="http://schemas.microsoft.com/office/powerpoint/2010/main" val="9637640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99992" y="332656"/>
            <a:ext cx="38164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ЭБС  </a:t>
            </a:r>
            <a:r>
              <a:rPr lang="en-US" sz="3200" b="1" dirty="0" smtClean="0"/>
              <a:t>ZNANIUM.COM</a:t>
            </a:r>
            <a:r>
              <a:rPr lang="ru-RU" sz="3200" b="1" dirty="0" smtClean="0"/>
              <a:t> (для СПО)</a:t>
            </a:r>
            <a:r>
              <a:rPr lang="en-US" sz="3200" b="1" dirty="0" smtClean="0"/>
              <a:t> </a:t>
            </a:r>
            <a:endParaRPr lang="ru-RU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23685" y="2636912"/>
            <a:ext cx="849694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	Коллекция </a:t>
            </a:r>
            <a:r>
              <a:rPr lang="ru-RU" sz="2400" b="1" dirty="0"/>
              <a:t>электронных версий книг, журналов, статей и пр., сгруппированных по тематическим и целевым признакам. В ЭБС реализована система поиска и отбора документов с удобной навигацией, созданием закладок, формированием виртуальных «книжных полок», сервисом постраничного копирования, сбором и отображением статистики использования ЭБС, а также другими сервисами, способствующими успешной научной и учебной деятельности</a:t>
            </a:r>
            <a:r>
              <a:rPr lang="ru-RU" sz="2400" b="1" dirty="0" smtClean="0"/>
              <a:t>.</a:t>
            </a:r>
          </a:p>
          <a:p>
            <a:r>
              <a:rPr lang="ru-RU" sz="2000" b="1" dirty="0" smtClean="0"/>
              <a:t>(Инструкция для Пользователей: </a:t>
            </a:r>
            <a:r>
              <a:rPr lang="en-US" sz="2000" b="1" dirty="0">
                <a:hlinkClick r:id="rId2"/>
              </a:rPr>
              <a:t>https://</a:t>
            </a:r>
            <a:r>
              <a:rPr lang="en-US" sz="2000" b="1" dirty="0" smtClean="0">
                <a:hlinkClick r:id="rId2"/>
              </a:rPr>
              <a:t>www.youtube.com/watch?v=1ljmPC2Uu_0</a:t>
            </a:r>
            <a:r>
              <a:rPr lang="ru-RU" sz="2000" b="1" dirty="0" smtClean="0"/>
              <a:t> )</a:t>
            </a:r>
            <a:endParaRPr lang="ru-RU" sz="2000" b="1" dirty="0"/>
          </a:p>
        </p:txBody>
      </p:sp>
      <p:pic>
        <p:nvPicPr>
          <p:cNvPr id="1026" name="Picture 2" descr="C:\Users\tushova\Desktop\Снимок11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685" y="1700808"/>
            <a:ext cx="8496944" cy="67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6441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ushova\Desktop\Снимок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28800"/>
            <a:ext cx="8208912" cy="4973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3568" y="1124744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ЭБС «Университетская библиотека </a:t>
            </a:r>
            <a:r>
              <a:rPr lang="en-US" b="1" dirty="0" smtClean="0"/>
              <a:t>ONLINE</a:t>
            </a:r>
            <a:r>
              <a:rPr lang="ru-RU" b="1" dirty="0" smtClean="0"/>
              <a:t> </a:t>
            </a:r>
            <a:endParaRPr lang="ru-RU" b="1" dirty="0"/>
          </a:p>
        </p:txBody>
      </p:sp>
      <p:cxnSp>
        <p:nvCxnSpPr>
          <p:cNvPr id="4" name="Прямая со стрелкой 3"/>
          <p:cNvCxnSpPr/>
          <p:nvPr/>
        </p:nvCxnSpPr>
        <p:spPr>
          <a:xfrm flipV="1">
            <a:off x="7380312" y="1916832"/>
            <a:ext cx="1008112" cy="576064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203848" y="4110453"/>
            <a:ext cx="5400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effectLst/>
                <a:latin typeface="Calibri"/>
                <a:ea typeface="Calibri"/>
                <a:cs typeface="Times New Roman"/>
              </a:rPr>
              <a:t>Ресурс содержит учебники, учебные пособия, монографии, периодические издания, справочники, словари, энциклопедии, видео- и аудиоматериалы, иллюстрированные издания по искусству, литературу нон-фикшн, художественную литературу. Каталог изданий систематически пополняется новой актуальной литературой и в настоящее время содержит почти 100 тыс. наименований.</a:t>
            </a:r>
          </a:p>
          <a:p>
            <a:r>
              <a:rPr lang="ru-RU" sz="1600" b="1" i="1" dirty="0" smtClean="0">
                <a:latin typeface="Calibri"/>
                <a:cs typeface="Times New Roman"/>
              </a:rPr>
              <a:t>Перед началом работы в ЭБС – необходимо зарегистрироваться</a:t>
            </a:r>
            <a:endParaRPr lang="ru-RU" sz="1600" b="1" i="1" dirty="0"/>
          </a:p>
        </p:txBody>
      </p:sp>
    </p:spTree>
    <p:extLst>
      <p:ext uri="{BB962C8B-B14F-4D97-AF65-F5344CB8AC3E}">
        <p14:creationId xmlns:p14="http://schemas.microsoft.com/office/powerpoint/2010/main" val="3787330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052" y="548680"/>
            <a:ext cx="5015044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Прямая со стрелкой 2"/>
          <p:cNvCxnSpPr/>
          <p:nvPr/>
        </p:nvCxnSpPr>
        <p:spPr>
          <a:xfrm>
            <a:off x="2699792" y="3140968"/>
            <a:ext cx="1224136" cy="216024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 flipV="1">
            <a:off x="3785949" y="764704"/>
            <a:ext cx="1080120" cy="216024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H="1" flipV="1">
            <a:off x="1115616" y="1124744"/>
            <a:ext cx="288032" cy="504056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6010" y="3789040"/>
            <a:ext cx="4638478" cy="295232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9" name="Прямая со стрелкой 8"/>
          <p:cNvCxnSpPr/>
          <p:nvPr/>
        </p:nvCxnSpPr>
        <p:spPr>
          <a:xfrm flipV="1">
            <a:off x="6516216" y="5157192"/>
            <a:ext cx="360040" cy="288032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7596336" y="5157192"/>
            <a:ext cx="288032" cy="216024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451106" y="4437112"/>
            <a:ext cx="3760854" cy="8356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 smtClean="0">
                <a:latin typeface="Calibri"/>
                <a:ea typeface="Calibri"/>
                <a:cs typeface="Times New Roman"/>
              </a:rPr>
              <a:t>Зарегистрировавшись и авторизовавшись в ЭБС,  войдите в каталог и выберите  категорию для поиска</a:t>
            </a:r>
            <a:endParaRPr lang="ru-RU" sz="1400" b="1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73748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0688"/>
            <a:ext cx="4896544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Прямая со стрелкой 2"/>
          <p:cNvCxnSpPr/>
          <p:nvPr/>
        </p:nvCxnSpPr>
        <p:spPr>
          <a:xfrm flipV="1">
            <a:off x="395536" y="908720"/>
            <a:ext cx="720080" cy="216024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9723" y="1834064"/>
            <a:ext cx="5922814" cy="4896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>
            <a:off x="2771800" y="3501008"/>
            <a:ext cx="648072" cy="43204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6156176" y="5517232"/>
            <a:ext cx="648072" cy="43204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395536" y="3714312"/>
            <a:ext cx="2376264" cy="1494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200" b="1" dirty="0" smtClean="0">
                <a:latin typeface="Calibri"/>
                <a:ea typeface="Calibri"/>
                <a:cs typeface="Times New Roman"/>
              </a:rPr>
              <a:t>1. После осуществления поиска, откройте найденную книгу.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200" b="1" dirty="0" smtClean="0">
                <a:effectLst/>
                <a:latin typeface="Calibri"/>
                <a:ea typeface="Calibri"/>
                <a:cs typeface="Times New Roman"/>
              </a:rPr>
              <a:t>2. Выберите необходимое действие (читать</a:t>
            </a:r>
            <a:r>
              <a:rPr lang="ru-RU" sz="1200" b="1" dirty="0" smtClean="0">
                <a:latin typeface="Calibri"/>
                <a:ea typeface="Calibri"/>
                <a:cs typeface="Times New Roman"/>
              </a:rPr>
              <a:t>, скопировать библиографическое описание в список литературы)</a:t>
            </a:r>
            <a:endParaRPr lang="ru-RU" sz="1200" b="1" dirty="0" smtClean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53890" y="693917"/>
            <a:ext cx="301686" cy="3921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latin typeface="Calibri"/>
                <a:ea typeface="Calibri"/>
                <a:cs typeface="Times New Roman"/>
              </a:rPr>
              <a:t>1</a:t>
            </a:r>
            <a:endParaRPr lang="ru-RU" b="1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021872" y="3212976"/>
            <a:ext cx="301686" cy="3921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latin typeface="Calibri"/>
                <a:ea typeface="Calibri"/>
                <a:cs typeface="Times New Roman"/>
              </a:rPr>
              <a:t>2</a:t>
            </a:r>
            <a:endParaRPr lang="ru-RU" b="1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966" y="5373216"/>
            <a:ext cx="401637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2941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59832" y="471997"/>
            <a:ext cx="5562998" cy="6920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600" b="1" dirty="0" smtClean="0">
                <a:latin typeface="Calibri"/>
                <a:ea typeface="Calibri"/>
                <a:cs typeface="Times New Roman"/>
              </a:rPr>
              <a:t>ЭБС «Консультант студента</a:t>
            </a:r>
            <a:endParaRPr lang="ru-RU" sz="3600" b="1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22838" y="6165304"/>
            <a:ext cx="6877524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latin typeface="Calibri"/>
                <a:ea typeface="Calibri"/>
                <a:cs typeface="Times New Roman"/>
              </a:rPr>
              <a:t>После регистрации в ЭБС, открыть подписной комплект литературы</a:t>
            </a:r>
            <a:endParaRPr lang="ru-RU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688" y="1424575"/>
            <a:ext cx="8049142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 flipH="1">
            <a:off x="2267744" y="4863261"/>
            <a:ext cx="1440160" cy="36004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10382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41188"/>
            <a:ext cx="5760640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Прямая со стрелкой 2"/>
          <p:cNvCxnSpPr/>
          <p:nvPr/>
        </p:nvCxnSpPr>
        <p:spPr>
          <a:xfrm flipH="1" flipV="1">
            <a:off x="2341746" y="692696"/>
            <a:ext cx="864096" cy="43204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 flipH="1" flipV="1">
            <a:off x="5076056" y="3253293"/>
            <a:ext cx="1224136" cy="216024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624185"/>
            <a:ext cx="4392488" cy="3060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Прямая со стрелкой 6"/>
          <p:cNvCxnSpPr/>
          <p:nvPr/>
        </p:nvCxnSpPr>
        <p:spPr>
          <a:xfrm flipH="1">
            <a:off x="6372200" y="5661248"/>
            <a:ext cx="864096" cy="576064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57962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tushova\Desktop\Новая папка (2)\Снимок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8760"/>
            <a:ext cx="4680520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tushova\Desktop\Новая папка (2)\Снимок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412776"/>
            <a:ext cx="3672408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 flipV="1">
            <a:off x="6012160" y="1700808"/>
            <a:ext cx="1296144" cy="432048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220072" y="3081385"/>
            <a:ext cx="338437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1. </a:t>
            </a:r>
            <a:r>
              <a:rPr lang="ru-RU" sz="1600" b="1" dirty="0" smtClean="0"/>
              <a:t>Регистрацию в ЭБС нужно осуществить в стенах вуза.  </a:t>
            </a:r>
          </a:p>
          <a:p>
            <a:r>
              <a:rPr lang="ru-RU" sz="1600" b="1" dirty="0" smtClean="0"/>
              <a:t>2. На ваш электронный адрес придет ссылка на ЭБС, пройдите  по ссылке, тем самым активируя свою регистрацию . </a:t>
            </a:r>
          </a:p>
          <a:p>
            <a:r>
              <a:rPr lang="ru-RU" sz="1600" b="1" dirty="0" smtClean="0"/>
              <a:t>3. Регистрация завершена и с этого момента вы можете , заходя в свой личный кабинет, пользоваться всеми услугами данной ЭБС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3399825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tushova\Desktop\Снимок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8568952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Прямая со стрелкой 2"/>
          <p:cNvCxnSpPr/>
          <p:nvPr/>
        </p:nvCxnSpPr>
        <p:spPr>
          <a:xfrm flipV="1">
            <a:off x="5508104" y="5085184"/>
            <a:ext cx="1368152" cy="288032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95536" y="591260"/>
            <a:ext cx="56886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Кроме «Университетской библиотеки </a:t>
            </a:r>
            <a:r>
              <a:rPr lang="en-US" b="1" dirty="0" smtClean="0"/>
              <a:t>ONLINE</a:t>
            </a:r>
            <a:r>
              <a:rPr lang="ru-RU" b="1" dirty="0" smtClean="0"/>
              <a:t> на портале имеется доступ и к другим контентам,  которые можно использовать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890017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72200" y="548680"/>
            <a:ext cx="2376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ПОИСК В ЭБС</a:t>
            </a:r>
            <a:endParaRPr lang="ru-RU" sz="2000" b="1" dirty="0"/>
          </a:p>
        </p:txBody>
      </p:sp>
      <p:pic>
        <p:nvPicPr>
          <p:cNvPr id="5122" name="Picture 2" descr="C:\Users\tushova\Desktop\Снимок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4980298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Прямая со стрелкой 3"/>
          <p:cNvCxnSpPr/>
          <p:nvPr/>
        </p:nvCxnSpPr>
        <p:spPr>
          <a:xfrm flipV="1">
            <a:off x="1187624" y="1700808"/>
            <a:ext cx="1224136" cy="432048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H="1" flipV="1">
            <a:off x="683568" y="4293096"/>
            <a:ext cx="1116124" cy="144016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3" name="Picture 3" descr="C:\Users\tushova\Desktop\Снимок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126361"/>
            <a:ext cx="3502348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Прямая со стрелкой 9"/>
          <p:cNvCxnSpPr/>
          <p:nvPr/>
        </p:nvCxnSpPr>
        <p:spPr>
          <a:xfrm flipV="1">
            <a:off x="6372200" y="2564904"/>
            <a:ext cx="648072" cy="216024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77486" y="302459"/>
            <a:ext cx="573467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Поиск необходимого издания осуществляется по различным элементам:</a:t>
            </a:r>
          </a:p>
          <a:p>
            <a:pPr marL="342900" indent="-342900">
              <a:buAutoNum type="arabicPeriod"/>
            </a:pPr>
            <a:r>
              <a:rPr lang="ru-RU" sz="1400" b="1" dirty="0" smtClean="0"/>
              <a:t>Простейший поиск – наберите название книги (тему) или автора;</a:t>
            </a:r>
          </a:p>
          <a:p>
            <a:pPr marL="342900" indent="-342900">
              <a:buAutoNum type="arabicPeriod"/>
            </a:pPr>
            <a:r>
              <a:rPr lang="ru-RU" sz="1400" b="1" dirty="0" smtClean="0"/>
              <a:t>Поиск по рубрикам (отраслям знания)</a:t>
            </a:r>
          </a:p>
          <a:p>
            <a:pPr marL="342900" indent="-342900">
              <a:buAutoNum type="arabicPeriod"/>
            </a:pPr>
            <a:r>
              <a:rPr lang="ru-RU" sz="1400" b="1" dirty="0" smtClean="0"/>
              <a:t>Расширенный поиск с использованием фильтров.</a:t>
            </a:r>
            <a:endParaRPr lang="ru-RU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316091" y="1557894"/>
            <a:ext cx="264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1</a:t>
            </a:r>
            <a:endParaRPr lang="ru-RU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316091" y="5528027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2</a:t>
            </a:r>
            <a:endParaRPr lang="ru-RU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326347" y="2411596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3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97431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ushova\Desktop\Снимок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24744"/>
            <a:ext cx="4968551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tushova\Desktop\Снимок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284984"/>
            <a:ext cx="4752528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Прямая со стрелкой 2"/>
          <p:cNvCxnSpPr/>
          <p:nvPr/>
        </p:nvCxnSpPr>
        <p:spPr>
          <a:xfrm flipV="1">
            <a:off x="2699792" y="1916832"/>
            <a:ext cx="1008112" cy="216024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 flipV="1">
            <a:off x="3059832" y="2221615"/>
            <a:ext cx="648072" cy="216024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735795" y="1625407"/>
            <a:ext cx="264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1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868203" y="2437639"/>
            <a:ext cx="264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1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51520" y="4221088"/>
            <a:ext cx="36724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1600" b="1" dirty="0" smtClean="0"/>
              <a:t>Использование фильтров при поиске (тип издания, хронологический диапазон и т.д.)</a:t>
            </a:r>
          </a:p>
          <a:p>
            <a:pPr marL="342900" indent="-342900">
              <a:buAutoNum type="arabicPeriod"/>
            </a:pPr>
            <a:r>
              <a:rPr lang="ru-RU" sz="1600" b="1" dirty="0" smtClean="0"/>
              <a:t>Чтение издания онлайн</a:t>
            </a:r>
          </a:p>
          <a:p>
            <a:pPr marL="342900" indent="-342900">
              <a:buAutoNum type="arabicPeriod"/>
            </a:pPr>
            <a:r>
              <a:rPr lang="ru-RU" sz="1600" b="1" dirty="0" smtClean="0"/>
              <a:t>Для включения  источника в библиографический список литературы </a:t>
            </a:r>
            <a:r>
              <a:rPr lang="ru-RU" sz="1600" b="1" dirty="0"/>
              <a:t> </a:t>
            </a:r>
            <a:r>
              <a:rPr lang="ru-RU" sz="1600" b="1" dirty="0" smtClean="0"/>
              <a:t>к каждому изданию в ЭБС прикреплена библиографическая запись</a:t>
            </a:r>
            <a:endParaRPr lang="ru-RU" sz="1600" b="1" dirty="0"/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5580112" y="5445224"/>
            <a:ext cx="1008112" cy="288032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5868144" y="5733256"/>
            <a:ext cx="1296144" cy="504056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508104" y="5329084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2</a:t>
            </a:r>
            <a:endParaRPr lang="ru-RU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307669" y="6032341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3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39872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ushova\Desktop\Снимок1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38" y="1809750"/>
            <a:ext cx="8364537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5576" y="5373216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Готовое библиографическое описание источника с возможностью копирования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821979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tushova\Desktop\Снимок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63" y="1337622"/>
            <a:ext cx="7524836" cy="2148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63572" y="862753"/>
            <a:ext cx="4688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ЭБС издательства «ЛАНЬ»</a:t>
            </a:r>
            <a:endParaRPr lang="ru-RU" sz="2400" b="1" dirty="0"/>
          </a:p>
        </p:txBody>
      </p:sp>
      <p:cxnSp>
        <p:nvCxnSpPr>
          <p:cNvPr id="4" name="Прямая со стрелкой 3"/>
          <p:cNvCxnSpPr/>
          <p:nvPr/>
        </p:nvCxnSpPr>
        <p:spPr>
          <a:xfrm flipV="1">
            <a:off x="6649205" y="1484784"/>
            <a:ext cx="648072" cy="288032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67544" y="5373216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latin typeface="Calibri"/>
                <a:ea typeface="Calibri"/>
                <a:cs typeface="Times New Roman"/>
              </a:rPr>
              <a:t>ЭБС «Издательство Лань» — это ресурс, включающий в себя как электронные версии книг ведущих издательств учебной и научной литературы (в том числе университетских издательств), так и электронные версии периодических изданий по различным областям знаний</a:t>
            </a:r>
            <a:r>
              <a:rPr lang="ru-RU" b="1" i="1" dirty="0" smtClean="0">
                <a:latin typeface="Calibri"/>
                <a:ea typeface="Calibri"/>
                <a:cs typeface="Times New Roman"/>
              </a:rPr>
              <a:t>. </a:t>
            </a:r>
            <a:endParaRPr lang="ru-RU" b="1" i="1" dirty="0"/>
          </a:p>
        </p:txBody>
      </p:sp>
      <p:pic>
        <p:nvPicPr>
          <p:cNvPr id="3075" name="Picture 3" descr="C:\Users\tushova\Desktop\Снимок1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16" y="3645024"/>
            <a:ext cx="7524836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Прямая со стрелкой 6"/>
          <p:cNvCxnSpPr/>
          <p:nvPr/>
        </p:nvCxnSpPr>
        <p:spPr>
          <a:xfrm flipV="1">
            <a:off x="5724128" y="3955713"/>
            <a:ext cx="576064" cy="288032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755576" y="1556792"/>
            <a:ext cx="0" cy="432048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1475656" y="1556792"/>
            <a:ext cx="0" cy="432048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V="1">
            <a:off x="2123728" y="1556792"/>
            <a:ext cx="0" cy="432048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39552" y="2015262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Выбор  типа издания для поиска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24885851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1618</TotalTime>
  <Words>1306</Words>
  <Application>Microsoft Office PowerPoint</Application>
  <PresentationFormat>Экран (4:3)</PresentationFormat>
  <Paragraphs>136</Paragraphs>
  <Slides>33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Волна</vt:lpstr>
      <vt:lpstr>Работа с ЭБС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Работа с ЭБС</dc:title>
  <dc:creator>Тушова Тамара Михайловна</dc:creator>
  <cp:lastModifiedBy>Тушова Тамара Михайловна</cp:lastModifiedBy>
  <cp:revision>85</cp:revision>
  <dcterms:created xsi:type="dcterms:W3CDTF">2018-04-17T07:33:27Z</dcterms:created>
  <dcterms:modified xsi:type="dcterms:W3CDTF">2022-03-18T02:23:27Z</dcterms:modified>
</cp:coreProperties>
</file>