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F173"/>
    <a:srgbClr val="474229"/>
    <a:srgbClr val="625B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7" d="100"/>
          <a:sy n="117" d="100"/>
        </p:scale>
        <p:origin x="-1470" y="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biblioclub.ru/index.php?page=book&amp;id=598997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biblioclub.ru/index.php?page=book&amp;id=73244" TargetMode="Externa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biblioclub.ru/index.php?page=book&amp;id=255853" TargetMode="External"/><Relationship Id="rId5" Type="http://schemas.openxmlformats.org/officeDocument/2006/relationships/image" Target="../media/image22.png"/><Relationship Id="rId4" Type="http://schemas.openxmlformats.org/officeDocument/2006/relationships/hyperlink" Target="https://biblioclub.ru/index.php?page=book&amp;id=64035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biblioclub.ru/index.php?page=book&amp;id=255863" TargetMode="External"/><Relationship Id="rId5" Type="http://schemas.openxmlformats.org/officeDocument/2006/relationships/image" Target="../media/image24.png"/><Relationship Id="rId4" Type="http://schemas.openxmlformats.org/officeDocument/2006/relationships/hyperlink" Target="https://biblioclub.ru/index.php?page=book&amp;id=255854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biblioclub.ru/index.php?page=book&amp;id=479490" TargetMode="External"/><Relationship Id="rId5" Type="http://schemas.openxmlformats.org/officeDocument/2006/relationships/image" Target="../media/image26.png"/><Relationship Id="rId4" Type="http://schemas.openxmlformats.org/officeDocument/2006/relationships/hyperlink" Target="https://biblioclub.ru/index.php?page=book&amp;id=255858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0" y="27384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03780" y="2780928"/>
            <a:ext cx="7772400" cy="129614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625B38"/>
                </a:solidFill>
                <a:latin typeface="Bahnschrift Light SemiCondensed" pitchFamily="34" charset="0"/>
              </a:rPr>
              <a:t>«Всю душу выплесну в слова»</a:t>
            </a:r>
            <a:endParaRPr lang="ru-RU" dirty="0">
              <a:solidFill>
                <a:srgbClr val="625B38"/>
              </a:solidFill>
              <a:latin typeface="Bahnschrift Light SemiCondensed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21628" y="4005064"/>
            <a:ext cx="5936704" cy="936104"/>
          </a:xfrm>
        </p:spPr>
        <p:txBody>
          <a:bodyPr>
            <a:normAutofit fontScale="92500"/>
          </a:bodyPr>
          <a:lstStyle/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Bahnschrift Light SemiCondensed" pitchFamily="34" charset="0"/>
              </a:rPr>
              <a:t>К 125 – летию Сергея Есенина </a:t>
            </a:r>
            <a:endParaRPr lang="ru-RU" dirty="0">
              <a:solidFill>
                <a:schemeClr val="bg2">
                  <a:lumMod val="50000"/>
                </a:schemeClr>
              </a:solidFill>
              <a:latin typeface="Bahnschrift Light SemiCondensed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5" y="332656"/>
            <a:ext cx="3296191" cy="2736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6225012" y="5949280"/>
            <a:ext cx="2736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2">
                    <a:lumMod val="50000"/>
                  </a:schemeClr>
                </a:solidFill>
                <a:latin typeface="Bahnschrift Light SemiCondensed" pitchFamily="34" charset="0"/>
              </a:rPr>
              <a:t>Презентацию подготовила Граф К.В.</a:t>
            </a:r>
          </a:p>
        </p:txBody>
      </p:sp>
    </p:spTree>
    <p:extLst>
      <p:ext uri="{BB962C8B-B14F-4D97-AF65-F5344CB8AC3E}">
        <p14:creationId xmlns:p14="http://schemas.microsoft.com/office/powerpoint/2010/main" val="597834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4005064"/>
            <a:ext cx="8229600" cy="11087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>
                <a:latin typeface="Bahnschrift Light" pitchFamily="34" charset="0"/>
              </a:rPr>
              <a:t>В 1925 году Есенин познакомился с Софьей Толстой, внучкой Льва Толстого</a:t>
            </a:r>
            <a:r>
              <a:rPr lang="ru-RU" sz="2800" dirty="0" smtClean="0">
                <a:latin typeface="Bahnschrift Light" pitchFamily="34" charset="0"/>
              </a:rPr>
              <a:t>.</a:t>
            </a:r>
          </a:p>
          <a:p>
            <a:pPr marL="0" indent="0">
              <a:buNone/>
            </a:pPr>
            <a:r>
              <a:rPr lang="ru-RU" sz="2800" dirty="0" smtClean="0">
                <a:latin typeface="Bahnschrift Light" pitchFamily="34" charset="0"/>
              </a:rPr>
              <a:t> </a:t>
            </a:r>
            <a:r>
              <a:rPr lang="ru-RU" sz="2800" dirty="0">
                <a:latin typeface="Bahnschrift Light" pitchFamily="34" charset="0"/>
              </a:rPr>
              <a:t>Через несколько месяцев они поженились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354" y="515456"/>
            <a:ext cx="5627056" cy="3129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46214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rot="988639">
            <a:off x="4156122" y="2056431"/>
            <a:ext cx="3178898" cy="46363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>
                <a:latin typeface="Bahnschrift Light" pitchFamily="34" charset="0"/>
              </a:rPr>
              <a:t>Года текли</a:t>
            </a:r>
            <a:r>
              <a:rPr lang="ru-RU" sz="1600" dirty="0" smtClean="0">
                <a:latin typeface="Bahnschrift Light" pitchFamily="34" charset="0"/>
              </a:rPr>
              <a:t>.</a:t>
            </a:r>
            <a:endParaRPr lang="ru-RU" sz="1600" dirty="0">
              <a:latin typeface="Bahnschrift Light" pitchFamily="34" charset="0"/>
            </a:endParaRPr>
          </a:p>
          <a:p>
            <a:pPr marL="0" indent="0">
              <a:buNone/>
            </a:pPr>
            <a:r>
              <a:rPr lang="ru-RU" sz="1600" dirty="0">
                <a:latin typeface="Bahnschrift Light" pitchFamily="34" charset="0"/>
              </a:rPr>
              <a:t>Года меняют лица </a:t>
            </a:r>
            <a:r>
              <a:rPr lang="ru-RU" sz="1600" dirty="0" smtClean="0">
                <a:latin typeface="Bahnschrift Light" pitchFamily="34" charset="0"/>
              </a:rPr>
              <a:t>-</a:t>
            </a:r>
            <a:endParaRPr lang="ru-RU" sz="1600" dirty="0">
              <a:latin typeface="Bahnschrift Light" pitchFamily="34" charset="0"/>
            </a:endParaRPr>
          </a:p>
          <a:p>
            <a:pPr marL="0" indent="0">
              <a:buNone/>
            </a:pPr>
            <a:r>
              <a:rPr lang="ru-RU" sz="1600" dirty="0">
                <a:latin typeface="Bahnschrift Light" pitchFamily="34" charset="0"/>
              </a:rPr>
              <a:t>Другой на них</a:t>
            </a:r>
          </a:p>
          <a:p>
            <a:pPr marL="0" indent="0">
              <a:buNone/>
            </a:pPr>
            <a:r>
              <a:rPr lang="ru-RU" sz="1600" dirty="0">
                <a:latin typeface="Bahnschrift Light" pitchFamily="34" charset="0"/>
              </a:rPr>
              <a:t>Ложится свет.</a:t>
            </a:r>
          </a:p>
          <a:p>
            <a:pPr marL="0" indent="0">
              <a:buNone/>
            </a:pPr>
            <a:r>
              <a:rPr lang="ru-RU" sz="1600" dirty="0">
                <a:latin typeface="Bahnschrift Light" pitchFamily="34" charset="0"/>
              </a:rPr>
              <a:t>Мечтатель сельский -</a:t>
            </a:r>
          </a:p>
          <a:p>
            <a:pPr marL="0" indent="0">
              <a:buNone/>
            </a:pPr>
            <a:r>
              <a:rPr lang="ru-RU" sz="1600" dirty="0">
                <a:latin typeface="Bahnschrift Light" pitchFamily="34" charset="0"/>
              </a:rPr>
              <a:t>Я в столице</a:t>
            </a:r>
          </a:p>
          <a:p>
            <a:pPr marL="0" indent="0">
              <a:buNone/>
            </a:pPr>
            <a:r>
              <a:rPr lang="ru-RU" sz="1600" dirty="0">
                <a:latin typeface="Bahnschrift Light" pitchFamily="34" charset="0"/>
              </a:rPr>
              <a:t>Стал </a:t>
            </a:r>
            <a:r>
              <a:rPr lang="ru-RU" sz="1600" dirty="0" err="1">
                <a:latin typeface="Bahnschrift Light" pitchFamily="34" charset="0"/>
              </a:rPr>
              <a:t>первокласснейший</a:t>
            </a:r>
            <a:r>
              <a:rPr lang="ru-RU" sz="1600" dirty="0">
                <a:latin typeface="Bahnschrift Light" pitchFamily="34" charset="0"/>
              </a:rPr>
              <a:t> поэт.</a:t>
            </a:r>
          </a:p>
          <a:p>
            <a:pPr marL="0" indent="0">
              <a:buNone/>
            </a:pPr>
            <a:r>
              <a:rPr lang="ru-RU" sz="1600" dirty="0">
                <a:latin typeface="Bahnschrift Light" pitchFamily="34" charset="0"/>
              </a:rPr>
              <a:t>И, заболев</a:t>
            </a:r>
          </a:p>
          <a:p>
            <a:pPr marL="0" indent="0">
              <a:buNone/>
            </a:pPr>
            <a:r>
              <a:rPr lang="ru-RU" sz="1600" dirty="0">
                <a:latin typeface="Bahnschrift Light" pitchFamily="34" charset="0"/>
              </a:rPr>
              <a:t>Писательскою скукой,</a:t>
            </a:r>
          </a:p>
          <a:p>
            <a:pPr marL="0" indent="0">
              <a:buNone/>
            </a:pPr>
            <a:r>
              <a:rPr lang="ru-RU" sz="1600" dirty="0">
                <a:latin typeface="Bahnschrift Light" pitchFamily="34" charset="0"/>
              </a:rPr>
              <a:t>Пошёл скитаться я</a:t>
            </a:r>
          </a:p>
          <a:p>
            <a:pPr marL="0" indent="0">
              <a:buNone/>
            </a:pPr>
            <a:r>
              <a:rPr lang="ru-RU" sz="1600" dirty="0">
                <a:latin typeface="Bahnschrift Light" pitchFamily="34" charset="0"/>
              </a:rPr>
              <a:t>Средь разных стран,</a:t>
            </a:r>
          </a:p>
          <a:p>
            <a:pPr marL="0" indent="0">
              <a:buNone/>
            </a:pPr>
            <a:r>
              <a:rPr lang="ru-RU" sz="1600" dirty="0">
                <a:latin typeface="Bahnschrift Light" pitchFamily="34" charset="0"/>
              </a:rPr>
              <a:t>Не веря встречам,</a:t>
            </a:r>
          </a:p>
          <a:p>
            <a:pPr marL="0" indent="0">
              <a:buNone/>
            </a:pPr>
            <a:r>
              <a:rPr lang="ru-RU" sz="1600" dirty="0">
                <a:latin typeface="Bahnschrift Light" pitchFamily="34" charset="0"/>
              </a:rPr>
              <a:t>Не томясь разлукой,</a:t>
            </a:r>
          </a:p>
          <a:p>
            <a:pPr marL="0" indent="0">
              <a:buNone/>
            </a:pPr>
            <a:r>
              <a:rPr lang="ru-RU" sz="1600" dirty="0">
                <a:latin typeface="Bahnschrift Light" pitchFamily="34" charset="0"/>
              </a:rPr>
              <a:t>Считая мир весь за обман.</a:t>
            </a:r>
          </a:p>
          <a:p>
            <a:pPr marL="0" indent="0">
              <a:buNone/>
            </a:pPr>
            <a:endParaRPr lang="ru-RU" sz="1200" dirty="0">
              <a:latin typeface="Bahnschrift Light" pitchFamily="34" charset="0"/>
            </a:endParaRPr>
          </a:p>
          <a:p>
            <a:pPr marL="0" indent="0">
              <a:buNone/>
            </a:pPr>
            <a:endParaRPr lang="ru-RU" sz="1100" dirty="0">
              <a:latin typeface="Bahnschrift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597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411"/>
            <a:ext cx="9144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76056" y="2060848"/>
            <a:ext cx="4032448" cy="43924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>
                <a:latin typeface="Bahnschrift Light" pitchFamily="34" charset="0"/>
              </a:rPr>
              <a:t>К середине 1925 года на смену плодотворному творческому периоду Есенина  пришла полоса душевного кризиса. </a:t>
            </a:r>
            <a:endParaRPr lang="ru-RU" sz="2000" dirty="0" smtClean="0">
              <a:latin typeface="Bahnschrift Light" pitchFamily="34" charset="0"/>
            </a:endParaRPr>
          </a:p>
          <a:p>
            <a:pPr marL="0" indent="0">
              <a:buNone/>
            </a:pPr>
            <a:endParaRPr lang="ru-RU" sz="2000" dirty="0" smtClean="0">
              <a:latin typeface="Bahnschrift Light" pitchFamily="34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Bahnschrift Light" pitchFamily="34" charset="0"/>
              </a:rPr>
              <a:t>Врачи </a:t>
            </a:r>
            <a:r>
              <a:rPr lang="ru-RU" sz="2000" dirty="0">
                <a:latin typeface="Bahnschrift Light" pitchFamily="34" charset="0"/>
              </a:rPr>
              <a:t>настояли, чтобы поэт прошел курс лечения в психоневрологической клинике </a:t>
            </a:r>
            <a:r>
              <a:rPr lang="ru-RU" sz="2000" dirty="0" smtClean="0">
                <a:latin typeface="Bahnschrift Light" pitchFamily="34" charset="0"/>
              </a:rPr>
              <a:t>.</a:t>
            </a:r>
            <a:endParaRPr lang="ru-RU" sz="2000" dirty="0">
              <a:latin typeface="Bahnschrift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3071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99992" y="1052736"/>
            <a:ext cx="4186808" cy="55054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latin typeface="Bahnschrift Light" pitchFamily="34" charset="0"/>
              </a:rPr>
              <a:t>И, заболев</a:t>
            </a:r>
          </a:p>
          <a:p>
            <a:pPr marL="0" indent="0">
              <a:buNone/>
            </a:pPr>
            <a:r>
              <a:rPr lang="ru-RU" sz="2400" dirty="0">
                <a:latin typeface="Bahnschrift Light" pitchFamily="34" charset="0"/>
              </a:rPr>
              <a:t>Писательскою скукой,</a:t>
            </a:r>
          </a:p>
          <a:p>
            <a:pPr marL="0" indent="0">
              <a:buNone/>
            </a:pPr>
            <a:r>
              <a:rPr lang="ru-RU" sz="2400" dirty="0">
                <a:latin typeface="Bahnschrift Light" pitchFamily="34" charset="0"/>
              </a:rPr>
              <a:t>Пошел скитаться я</a:t>
            </a:r>
          </a:p>
          <a:p>
            <a:pPr marL="0" indent="0">
              <a:buNone/>
            </a:pPr>
            <a:r>
              <a:rPr lang="ru-RU" sz="2400" dirty="0">
                <a:latin typeface="Bahnschrift Light" pitchFamily="34" charset="0"/>
              </a:rPr>
              <a:t>Средь разных стран,</a:t>
            </a:r>
          </a:p>
          <a:p>
            <a:pPr marL="0" indent="0">
              <a:buNone/>
            </a:pPr>
            <a:r>
              <a:rPr lang="ru-RU" sz="2400" dirty="0">
                <a:latin typeface="Bahnschrift Light" pitchFamily="34" charset="0"/>
              </a:rPr>
              <a:t>Не веря встречам,</a:t>
            </a:r>
          </a:p>
          <a:p>
            <a:pPr marL="0" indent="0">
              <a:buNone/>
            </a:pPr>
            <a:r>
              <a:rPr lang="ru-RU" sz="2400" dirty="0">
                <a:latin typeface="Bahnschrift Light" pitchFamily="34" charset="0"/>
              </a:rPr>
              <a:t>Не томясь разлукой,</a:t>
            </a:r>
          </a:p>
          <a:p>
            <a:pPr marL="0" indent="0">
              <a:buNone/>
            </a:pPr>
            <a:r>
              <a:rPr lang="ru-RU" sz="2400" dirty="0">
                <a:latin typeface="Bahnschrift Light" pitchFamily="34" charset="0"/>
              </a:rPr>
              <a:t>Считая мир весь за обман.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04664"/>
            <a:ext cx="3807539" cy="5949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81745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" y="0"/>
            <a:ext cx="9144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6632"/>
            <a:ext cx="2880320" cy="402190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>
                <a:latin typeface="Bahnschrift Light" pitchFamily="34" charset="0"/>
              </a:rPr>
              <a:t>Обрести душевный покой писателю не удалось. 28 декабря 1925 года, ослабленный болезнью и депрессивными мыслями, поэт покончил с собой</a:t>
            </a:r>
          </a:p>
        </p:txBody>
      </p:sp>
    </p:spTree>
    <p:extLst>
      <p:ext uri="{BB962C8B-B14F-4D97-AF65-F5344CB8AC3E}">
        <p14:creationId xmlns:p14="http://schemas.microsoft.com/office/powerpoint/2010/main" val="4234625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0"/>
            <a:ext cx="4716016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496" y="764704"/>
            <a:ext cx="4392488" cy="5361459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Ведь и себя я не сберег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Для тихой жизни, для улыбок.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Так мало пройдено дорог,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Так много сделано ошибок.</a:t>
            </a:r>
          </a:p>
        </p:txBody>
      </p:sp>
    </p:spTree>
    <p:extLst>
      <p:ext uri="{BB962C8B-B14F-4D97-AF65-F5344CB8AC3E}">
        <p14:creationId xmlns:p14="http://schemas.microsoft.com/office/powerpoint/2010/main" val="1027920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389" y="116632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latin typeface="Bahnschrift Light" pitchFamily="34" charset="0"/>
                <a:ea typeface="+mn-ea"/>
                <a:cs typeface="+mn-cs"/>
              </a:rPr>
              <a:t>Библиографический список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07704" y="1228894"/>
            <a:ext cx="691276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b="1" dirty="0" smtClean="0"/>
              <a:t>	Комаров</a:t>
            </a:r>
            <a:r>
              <a:rPr lang="ru-RU" sz="1200" b="1" dirty="0"/>
              <a:t>, Р.В. Трагедия жизни Сергея Есенина: венец Христа или поцелуй Иуды: сборник лекций : [12+] / Р.В. Комаров. – Москва ; Берлин : </a:t>
            </a:r>
            <a:r>
              <a:rPr lang="ru-RU" sz="1200" b="1" dirty="0" err="1"/>
              <a:t>Директ</a:t>
            </a:r>
            <a:r>
              <a:rPr lang="ru-RU" sz="1200" b="1" dirty="0"/>
              <a:t>-Медиа, 2020. – 88 с. : ил. – Режим доступа: по подписке. – URL: </a:t>
            </a:r>
            <a:r>
              <a:rPr lang="ru-RU" sz="1200" b="1" dirty="0">
                <a:hlinkClick r:id="rId3"/>
              </a:rPr>
              <a:t>https://biblioclub.ru/index.php?page=book&amp;id=598997</a:t>
            </a:r>
            <a:r>
              <a:rPr lang="ru-RU" sz="1200" dirty="0" smtClean="0"/>
              <a:t>	</a:t>
            </a:r>
          </a:p>
          <a:p>
            <a:pPr algn="just"/>
            <a:r>
              <a:rPr lang="ru-RU" sz="1200" dirty="0" smtClean="0"/>
              <a:t>	В </a:t>
            </a:r>
            <a:r>
              <a:rPr lang="ru-RU" sz="1200" dirty="0"/>
              <a:t>сборник вошли оригинальные — без сокращений и редакторской правки — лекции разных лет (2007–2017 гг.), отражающие эволюцию авторской концепции исследования психологических детерминант жизни и творчества выдающегося русского поэта Сергея Александровича Есенина с позиций системной психологии и психологии творчества.</a:t>
            </a:r>
            <a:br>
              <a:rPr lang="ru-RU" sz="1200" dirty="0"/>
            </a:br>
            <a:r>
              <a:rPr lang="ru-RU" sz="1200" dirty="0"/>
              <a:t>«Опыт системной интерпретации поэмы “Черный человек”», по цензурным соображениям не публиковавшийся в журналах, печатается впервые.</a:t>
            </a:r>
            <a:br>
              <a:rPr lang="ru-RU" sz="1200" dirty="0"/>
            </a:br>
            <a:r>
              <a:rPr lang="ru-RU" sz="1200" dirty="0"/>
              <a:t>Книга рассчитана на подготовленного читателя, знакомого с летописью жизни и творчества поэта. Адресуется широкому кругу читателей, заинтересованных в данной тематике</a:t>
            </a:r>
            <a:endParaRPr lang="ru-RU" sz="1200" dirty="0">
              <a:latin typeface="Bahnschrift Light SemiCondensed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43778"/>
            <a:ext cx="1447800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3933056"/>
            <a:ext cx="1519808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051720" y="3489682"/>
            <a:ext cx="67687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200" b="1" dirty="0" smtClean="0">
                <a:solidFill>
                  <a:prstClr val="black"/>
                </a:solidFill>
              </a:rPr>
              <a:t>	</a:t>
            </a:r>
            <a:r>
              <a:rPr lang="ru-RU" sz="1200" b="1" dirty="0" err="1" smtClean="0">
                <a:solidFill>
                  <a:prstClr val="black"/>
                </a:solidFill>
              </a:rPr>
              <a:t>Самоделова</a:t>
            </a:r>
            <a:r>
              <a:rPr lang="ru-RU" sz="1200" b="1" dirty="0">
                <a:solidFill>
                  <a:prstClr val="black"/>
                </a:solidFill>
              </a:rPr>
              <a:t>, Е.А. Антропологическая поэтика С. А. Есенина. Авторский </a:t>
            </a:r>
            <a:r>
              <a:rPr lang="ru-RU" sz="1200" b="1" dirty="0" err="1">
                <a:solidFill>
                  <a:prstClr val="black"/>
                </a:solidFill>
              </a:rPr>
              <a:t>жизнетекст</a:t>
            </a:r>
            <a:r>
              <a:rPr lang="ru-RU" sz="1200" b="1" dirty="0">
                <a:solidFill>
                  <a:prstClr val="black"/>
                </a:solidFill>
              </a:rPr>
              <a:t> на перекрестье культурных традиций / Е.А. </a:t>
            </a:r>
            <a:r>
              <a:rPr lang="ru-RU" sz="1200" b="1" dirty="0" err="1">
                <a:solidFill>
                  <a:prstClr val="black"/>
                </a:solidFill>
              </a:rPr>
              <a:t>Самоделова</a:t>
            </a:r>
            <a:r>
              <a:rPr lang="ru-RU" sz="1200" b="1" dirty="0">
                <a:solidFill>
                  <a:prstClr val="black"/>
                </a:solidFill>
              </a:rPr>
              <a:t>. – Москва : Языки славянской культуры (ЯСК), 2006. – 954 с. – Режим доступа: по подписке. – URL: </a:t>
            </a:r>
            <a:r>
              <a:rPr lang="ru-RU" sz="1200" b="1" dirty="0">
                <a:solidFill>
                  <a:prstClr val="black"/>
                </a:solidFill>
                <a:hlinkClick r:id="rId6"/>
              </a:rPr>
              <a:t>https://biblioclub.ru/ind</a:t>
            </a:r>
            <a:r>
              <a:rPr lang="ru-RU" sz="1200" dirty="0">
                <a:solidFill>
                  <a:prstClr val="black"/>
                </a:solidFill>
                <a:hlinkClick r:id="rId6"/>
              </a:rPr>
              <a:t>ex.php?page=book&amp;id=73244</a:t>
            </a:r>
            <a:endParaRPr lang="ru-RU" sz="1200" dirty="0">
              <a:solidFill>
                <a:prstClr val="black"/>
              </a:solidFill>
            </a:endParaRPr>
          </a:p>
          <a:p>
            <a:pPr lvl="0" algn="just"/>
            <a:r>
              <a:rPr lang="ru-RU" sz="1200" dirty="0">
                <a:solidFill>
                  <a:prstClr val="black"/>
                </a:solidFill>
              </a:rPr>
              <a:t>	Впервые предлагается точка зрения: Есенин и его сочинения в свете антропологической теории применительно к литературоведению. Обстоятельно и подробно рассматривается новаторская проблематика: феномен человека как основа литературного замысла и главный постулат философии творчества. Поставленная задача решается с привлечением не только множества опубликованных и архивных данных, но и многочисленных фольклорно-этнографических и историко-культурных текстов, лично собранных исследователем в ходе многолетних полевых экспедиций в Рязанскую область, в том числе и на «малую родину» С. А. Есенина. </a:t>
            </a:r>
            <a:endParaRPr lang="ru-RU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141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79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Bahnschrift Light" pitchFamily="34" charset="0"/>
                <a:ea typeface="+mn-ea"/>
                <a:cs typeface="+mn-cs"/>
              </a:rPr>
              <a:t>Библиографический </a:t>
            </a:r>
            <a:r>
              <a:rPr lang="ru-RU" sz="2400" dirty="0">
                <a:latin typeface="Bahnschrift Light" pitchFamily="34" charset="0"/>
                <a:ea typeface="+mn-ea"/>
                <a:cs typeface="+mn-cs"/>
              </a:rPr>
              <a:t>список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19436" y="5101446"/>
            <a:ext cx="33123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Bahnschrift Light SemiCondensed" pitchFamily="34" charset="0"/>
              </a:rPr>
              <a:t>. </a:t>
            </a:r>
            <a:endParaRPr lang="ru-RU" sz="1400" dirty="0">
              <a:latin typeface="Bahnschrift Light SemiCondensed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98" y="1196752"/>
            <a:ext cx="143827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051720" y="1340768"/>
            <a:ext cx="67687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/>
              <a:t>	</a:t>
            </a:r>
            <a:r>
              <a:rPr lang="ru-RU" sz="1200" b="1" dirty="0" err="1" smtClean="0"/>
              <a:t>Симуш</a:t>
            </a:r>
            <a:r>
              <a:rPr lang="ru-RU" sz="1200" b="1" dirty="0"/>
              <a:t>, П.И. Поэтическая мудрость С. А. Есенина / П.И. </a:t>
            </a:r>
            <a:r>
              <a:rPr lang="ru-RU" sz="1200" b="1" dirty="0" err="1"/>
              <a:t>Симуш</a:t>
            </a:r>
            <a:r>
              <a:rPr lang="ru-RU" sz="1200" b="1" dirty="0"/>
              <a:t>. – Москва : Институт философии РАН, 2008. – 232 с. – Режим доступа: по подписке. – URL: </a:t>
            </a:r>
            <a:r>
              <a:rPr lang="ru-RU" sz="1200" b="1" dirty="0">
                <a:hlinkClick r:id="rId4"/>
              </a:rPr>
              <a:t>https://biblioclub.ru/index.php?page=book&amp;id=64035</a:t>
            </a:r>
            <a:r>
              <a:rPr lang="ru-RU" sz="1200" b="1" dirty="0"/>
              <a:t> </a:t>
            </a:r>
            <a:endParaRPr lang="ru-RU" sz="1200" b="1" dirty="0" smtClean="0"/>
          </a:p>
          <a:p>
            <a:r>
              <a:rPr lang="ru-RU" sz="1200" b="1" dirty="0"/>
              <a:t>	</a:t>
            </a:r>
            <a:r>
              <a:rPr lang="ru-RU" sz="1200" dirty="0"/>
              <a:t>Известный философ Петр Иосифович </a:t>
            </a:r>
            <a:r>
              <a:rPr lang="ru-RU" sz="1200" dirty="0" err="1"/>
              <a:t>Симуш</a:t>
            </a:r>
            <a:r>
              <a:rPr lang="ru-RU" sz="1200" dirty="0"/>
              <a:t>, автор большого числа трудов по теоретическому </a:t>
            </a:r>
            <a:r>
              <a:rPr lang="ru-RU" sz="1200" dirty="0" err="1"/>
              <a:t>россиеведению</a:t>
            </a:r>
            <a:r>
              <a:rPr lang="ru-RU" sz="1200" dirty="0"/>
              <a:t>, предлагает новую работу, посвященную философии гениального поэта и мыслителя. Она дает необычное истолкование судьбы и поэзии С.А. Есенина с философской точки зрения, которая укоренена в глубинах религиозного сознания. Принципиально новый взгляд в </a:t>
            </a:r>
            <a:r>
              <a:rPr lang="ru-RU" sz="1200" dirty="0" err="1"/>
              <a:t>Есениниане</a:t>
            </a:r>
            <a:r>
              <a:rPr lang="ru-RU" sz="1200" dirty="0"/>
              <a:t> является своего рода зеркалом современной эпохи, переживаемой многострадальной Россией. Книга доставляет разнообразный и свежий материал для думающего читателя. </a:t>
            </a:r>
            <a:endParaRPr lang="ru-RU" sz="1200" b="1" dirty="0" smtClean="0"/>
          </a:p>
          <a:p>
            <a:endParaRPr lang="ru-RU" sz="1200" b="1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98" y="3645024"/>
            <a:ext cx="147637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2286000" y="3573016"/>
            <a:ext cx="646246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/>
              <a:t>	Есенин</a:t>
            </a:r>
            <a:r>
              <a:rPr lang="ru-RU" sz="1200" b="1" dirty="0"/>
              <a:t>, С.А. Эпистолярное наследие С.А. Есенина / С.А. Есенин. – Москва : </a:t>
            </a:r>
            <a:r>
              <a:rPr lang="ru-RU" sz="1200" b="1" dirty="0" err="1"/>
              <a:t>Директ</a:t>
            </a:r>
            <a:r>
              <a:rPr lang="ru-RU" sz="1200" b="1" dirty="0"/>
              <a:t>-Медиа, 2014. – 184 с. – Режим доступа: по подписке. – URL: </a:t>
            </a:r>
            <a:r>
              <a:rPr lang="ru-RU" sz="1200" b="1" dirty="0">
                <a:hlinkClick r:id="rId6"/>
              </a:rPr>
              <a:t>https://</a:t>
            </a:r>
            <a:r>
              <a:rPr lang="ru-RU" sz="1200" b="1" dirty="0" smtClean="0">
                <a:hlinkClick r:id="rId6"/>
              </a:rPr>
              <a:t>biblioclub.ru/index.php?page=book&amp;id=255853</a:t>
            </a:r>
            <a:endParaRPr lang="ru-RU" sz="1200" b="1" dirty="0" smtClean="0"/>
          </a:p>
          <a:p>
            <a:r>
              <a:rPr lang="ru-RU" sz="1200" b="1" dirty="0"/>
              <a:t>	</a:t>
            </a:r>
            <a:r>
              <a:rPr lang="ru-RU" sz="1200" dirty="0"/>
              <a:t>Сергей Александрович Есенин (1895-1925) - известнейший русский поэт, представитель </a:t>
            </a:r>
            <a:r>
              <a:rPr lang="ru-RU" sz="1200" dirty="0" err="1"/>
              <a:t>новокрестьянской</a:t>
            </a:r>
            <a:r>
              <a:rPr lang="ru-RU" sz="1200" dirty="0"/>
              <a:t> поэзии и лирики. </a:t>
            </a:r>
            <a:br>
              <a:rPr lang="ru-RU" sz="1200" dirty="0"/>
            </a:br>
            <a:r>
              <a:rPr lang="ru-RU" sz="1200" dirty="0"/>
              <a:t>Вниманию читателей предлагается собрание писем, записок и телеграмм поэта.</a:t>
            </a:r>
            <a:br>
              <a:rPr lang="ru-RU" sz="1200" dirty="0"/>
            </a:br>
            <a:r>
              <a:rPr lang="ru-RU" sz="1200" dirty="0"/>
              <a:t>Письма Есенина - важнейший документальный материал для изучения жизни и творчества поэта. Они дают довольно масштабное представление о литературных процессах в России 1910-х - 1920-х гг. </a:t>
            </a:r>
            <a:endParaRPr lang="ru-RU" sz="1200" b="1" dirty="0"/>
          </a:p>
        </p:txBody>
      </p:sp>
    </p:spTree>
    <p:extLst>
      <p:ext uri="{BB962C8B-B14F-4D97-AF65-F5344CB8AC3E}">
        <p14:creationId xmlns:p14="http://schemas.microsoft.com/office/powerpoint/2010/main" val="2257628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000" y="44624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Bahnschrift Light" pitchFamily="34" charset="0"/>
                <a:ea typeface="+mn-ea"/>
                <a:cs typeface="+mn-cs"/>
              </a:rPr>
              <a:t>Библиографический </a:t>
            </a:r>
            <a:r>
              <a:rPr lang="ru-RU" sz="2400" dirty="0">
                <a:latin typeface="Bahnschrift Light" pitchFamily="34" charset="0"/>
                <a:ea typeface="+mn-ea"/>
                <a:cs typeface="+mn-cs"/>
              </a:rPr>
              <a:t>список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19436" y="5101446"/>
            <a:ext cx="33123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Bahnschrift Light SemiCondensed" pitchFamily="34" charset="0"/>
              </a:rPr>
              <a:t>. </a:t>
            </a:r>
            <a:endParaRPr lang="ru-RU" sz="1400" dirty="0">
              <a:latin typeface="Bahnschrift Light SemiCondensed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111" y="1268760"/>
            <a:ext cx="1390650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45804" y="1309234"/>
            <a:ext cx="66026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/>
              <a:t>	Есенин</a:t>
            </a:r>
            <a:r>
              <a:rPr lang="ru-RU" sz="1200" b="1" dirty="0"/>
              <a:t>, С.А. Материалы, связанные с жизнью и творчеством С. А. Есенина : [12+] / С.А. Есенин. – Москва : </a:t>
            </a:r>
            <a:r>
              <a:rPr lang="ru-RU" sz="1200" b="1" dirty="0" err="1"/>
              <a:t>Директ</a:t>
            </a:r>
            <a:r>
              <a:rPr lang="ru-RU" sz="1200" b="1" dirty="0"/>
              <a:t>-Медиа, 2014. – 145 с. – Режим доступа: по подписке. – URL: </a:t>
            </a:r>
            <a:r>
              <a:rPr lang="ru-RU" sz="1200" b="1" dirty="0">
                <a:hlinkClick r:id="rId4"/>
              </a:rPr>
              <a:t>https://</a:t>
            </a:r>
            <a:r>
              <a:rPr lang="ru-RU" sz="1200" b="1" dirty="0" smtClean="0">
                <a:hlinkClick r:id="rId4"/>
              </a:rPr>
              <a:t>biblioclub.ru/index.php?page=book&amp;id=255854</a:t>
            </a:r>
            <a:endParaRPr lang="ru-RU" sz="1200" b="1" dirty="0" smtClean="0"/>
          </a:p>
          <a:p>
            <a:r>
              <a:rPr lang="ru-RU" sz="1200" b="1" dirty="0" smtClean="0"/>
              <a:t>	</a:t>
            </a:r>
            <a:r>
              <a:rPr lang="ru-RU" sz="1200" dirty="0"/>
              <a:t>Вниманию читателей предлагаются материалы, связанный с жизнью и творчеством поэта. Включены все ныне известные автобиографии поэта и автобиографические наброски, наиболее полное собрание выявленных к настоящему времени дарственных надписей (</a:t>
            </a:r>
            <a:r>
              <a:rPr lang="ru-RU" sz="1200" dirty="0" err="1"/>
              <a:t>инскриптов</a:t>
            </a:r>
            <a:r>
              <a:rPr lang="ru-RU" sz="1200" dirty="0"/>
              <a:t>) Есенина, литературные декларации и манифесты имажинистов (1919-1924), в числе других участников группы подписанных и Есениным. </a:t>
            </a:r>
            <a:endParaRPr lang="ru-RU" sz="1200" b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111" y="3717032"/>
            <a:ext cx="14478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145804" y="3697413"/>
            <a:ext cx="65306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/>
              <a:t>	Есенин</a:t>
            </a:r>
            <a:r>
              <a:rPr lang="ru-RU" sz="1200" b="1" dirty="0"/>
              <a:t>, С.А. Стихотворения (не вошедшие в подготовленное С. А. Есениным трехтомное «Собрание стихотворений») / С.А. Есенин. – Москва : </a:t>
            </a:r>
            <a:r>
              <a:rPr lang="ru-RU" sz="1200" b="1" dirty="0" err="1"/>
              <a:t>Директ</a:t>
            </a:r>
            <a:r>
              <a:rPr lang="ru-RU" sz="1200" b="1" dirty="0"/>
              <a:t>-Медиа, 2014. – 236 с. – Режим доступа: по подписке. – URL: </a:t>
            </a:r>
            <a:r>
              <a:rPr lang="ru-RU" sz="1200" b="1" dirty="0">
                <a:hlinkClick r:id="rId6"/>
              </a:rPr>
              <a:t>https://</a:t>
            </a:r>
            <a:r>
              <a:rPr lang="ru-RU" sz="1200" b="1" dirty="0" smtClean="0">
                <a:hlinkClick r:id="rId6"/>
              </a:rPr>
              <a:t>biblioclub.ru/index.php?page=book&amp;id=255863</a:t>
            </a:r>
            <a:endParaRPr lang="ru-RU" sz="1200" b="1" dirty="0" smtClean="0"/>
          </a:p>
          <a:p>
            <a:r>
              <a:rPr lang="ru-RU" sz="1200" b="1" dirty="0"/>
              <a:t>	</a:t>
            </a:r>
            <a:r>
              <a:rPr lang="ru-RU" sz="1200" dirty="0" smtClean="0"/>
              <a:t>Вниманию </a:t>
            </a:r>
            <a:r>
              <a:rPr lang="ru-RU" sz="1200" dirty="0"/>
              <a:t>читателей предлагается сборник собрания сочинений Есенина. В нем представлены стихотворения, не вошедшие в подготовленное автором трехтомное "Собрание стихотворений", выпущенное в 1926 году. </a:t>
            </a:r>
            <a:endParaRPr lang="ru-RU" sz="1200" b="1" dirty="0"/>
          </a:p>
        </p:txBody>
      </p:sp>
    </p:spTree>
    <p:extLst>
      <p:ext uri="{BB962C8B-B14F-4D97-AF65-F5344CB8AC3E}">
        <p14:creationId xmlns:p14="http://schemas.microsoft.com/office/powerpoint/2010/main" val="3690737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000" y="44624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Bahnschrift Light" pitchFamily="34" charset="0"/>
                <a:ea typeface="+mn-ea"/>
                <a:cs typeface="+mn-cs"/>
              </a:rPr>
              <a:t>Библиографический </a:t>
            </a:r>
            <a:r>
              <a:rPr lang="ru-RU" sz="2400" dirty="0">
                <a:latin typeface="Bahnschrift Light" pitchFamily="34" charset="0"/>
                <a:ea typeface="+mn-ea"/>
                <a:cs typeface="+mn-cs"/>
              </a:rPr>
              <a:t>список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19436" y="5101446"/>
            <a:ext cx="33123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Bahnschrift Light SemiCondensed" pitchFamily="34" charset="0"/>
              </a:rPr>
              <a:t>. </a:t>
            </a:r>
            <a:endParaRPr lang="ru-RU" sz="1400" dirty="0">
              <a:latin typeface="Bahnschrift Light SemiCondensed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8760"/>
            <a:ext cx="143827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145804" y="1273340"/>
            <a:ext cx="66746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/>
              <a:t>	Есенин</a:t>
            </a:r>
            <a:r>
              <a:rPr lang="ru-RU" sz="1200" b="1" dirty="0"/>
              <a:t>, С.А. Полное собрание стихотворений : [12+] / С.А. Есенин. – Москва : </a:t>
            </a:r>
            <a:r>
              <a:rPr lang="ru-RU" sz="1200" b="1" dirty="0" err="1"/>
              <a:t>Директ</a:t>
            </a:r>
            <a:r>
              <a:rPr lang="ru-RU" sz="1200" b="1" dirty="0"/>
              <a:t>-Медиа, 2014. – 626 с. – Режим доступа: по подписке. – URL: </a:t>
            </a:r>
            <a:r>
              <a:rPr lang="ru-RU" sz="1200" b="1" dirty="0">
                <a:hlinkClick r:id="rId4"/>
              </a:rPr>
              <a:t>https://</a:t>
            </a:r>
            <a:r>
              <a:rPr lang="ru-RU" sz="1200" b="1" dirty="0" smtClean="0">
                <a:hlinkClick r:id="rId4"/>
              </a:rPr>
              <a:t>biblioclub.ru/index.php?page=book&amp;id=255858</a:t>
            </a:r>
            <a:endParaRPr lang="ru-RU" sz="1200" b="1" dirty="0" smtClean="0"/>
          </a:p>
          <a:p>
            <a:r>
              <a:rPr lang="ru-RU" sz="1200" b="1" dirty="0"/>
              <a:t>	</a:t>
            </a:r>
            <a:r>
              <a:rPr lang="ru-RU" sz="1200" dirty="0" smtClean="0"/>
              <a:t>Вниманию читателей </a:t>
            </a:r>
            <a:r>
              <a:rPr lang="ru-RU" sz="1200" dirty="0"/>
              <a:t>предлагается сборник стихотворений воистину народного поэта - Сергея Александровича Есенина, чьи стихи заучивают наизусть и поют под гитару даже те, кто стихов не читает в принципе.</a:t>
            </a:r>
            <a:br>
              <a:rPr lang="ru-RU" sz="1200" dirty="0"/>
            </a:br>
            <a:r>
              <a:rPr lang="ru-RU" sz="1200" dirty="0" smtClean="0"/>
              <a:t>	В </a:t>
            </a:r>
            <a:r>
              <a:rPr lang="ru-RU" sz="1200" dirty="0"/>
              <a:t>издание вошли все известные в настоящее время стихотворения Сергея Есенина, начиная с юношеских произведений, не опубликованных при жизни автора и заканчивая стихотворениями последних лет жизни Сергея Александровича. Все они ярко характеризуют Есенина как тонкого, проникновенного лирика и способны коснуться сердца каждого читателя. </a:t>
            </a:r>
            <a:endParaRPr lang="ru-RU" sz="1200" b="1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762" y="3861048"/>
            <a:ext cx="145732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286000" y="3857757"/>
            <a:ext cx="63904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/>
              <a:t>	Есенин</a:t>
            </a:r>
            <a:r>
              <a:rPr lang="ru-RU" sz="1200" b="1" dirty="0"/>
              <a:t>, С.А. Русь серебряная: стихотворения и поэмы : [12+] / С.А. Есенин. – Москва : РИПОЛ классик, 2015. – 489 с. : ил. – (Классики и современники). – Режим доступа: по подписке. – URL: </a:t>
            </a:r>
            <a:r>
              <a:rPr lang="ru-RU" sz="1200" b="1" dirty="0">
                <a:hlinkClick r:id="rId6"/>
              </a:rPr>
              <a:t>https://</a:t>
            </a:r>
            <a:r>
              <a:rPr lang="ru-RU" sz="1200" b="1" dirty="0" smtClean="0">
                <a:hlinkClick r:id="rId6"/>
              </a:rPr>
              <a:t>biblioclub.ru/index.php?page=book&amp;id=479490</a:t>
            </a:r>
            <a:endParaRPr lang="ru-RU" sz="1200" b="1" dirty="0" smtClean="0"/>
          </a:p>
          <a:p>
            <a:r>
              <a:rPr lang="ru-RU" sz="1200" b="1" dirty="0"/>
              <a:t>	</a:t>
            </a:r>
            <a:r>
              <a:rPr lang="ru-RU" sz="1200" dirty="0"/>
              <a:t>В книгу включены избранные стихотворения и поэмы Сергея Александровича Есенина, вошедшие в итоговый трехтомник, составленный поэтом осенью 1925 года, а также произведения, не вошедшие в основное собрание. За ними следуют «маленькие поэмы», так обозначил их Есенин, и поэмы «Пугачев», «Анна </a:t>
            </a:r>
            <a:r>
              <a:rPr lang="ru-RU" sz="1200" dirty="0" err="1"/>
              <a:t>Снегина</a:t>
            </a:r>
            <a:r>
              <a:rPr lang="ru-RU" sz="1200" dirty="0"/>
              <a:t>», «Черный человек».</a:t>
            </a:r>
            <a:br>
              <a:rPr lang="ru-RU" sz="1200" dirty="0"/>
            </a:br>
            <a:r>
              <a:rPr lang="ru-RU" sz="1200" dirty="0" smtClean="0"/>
              <a:t>	Издание </a:t>
            </a:r>
            <a:r>
              <a:rPr lang="ru-RU" sz="1200" dirty="0"/>
              <a:t>дополнено уникальными фотографиями Сергея Михайловича Прокудина-Горского. Перед вами предстанет живой портрет Руси серебряной начала XX века.</a:t>
            </a:r>
            <a:br>
              <a:rPr lang="ru-RU" sz="1200" dirty="0"/>
            </a:br>
            <a:r>
              <a:rPr lang="ru-RU" sz="1200" dirty="0"/>
              <a:t>Книга приурочена к 125-летию великого русского поэта XX века. </a:t>
            </a:r>
            <a:endParaRPr lang="ru-RU" sz="1200" b="1" dirty="0"/>
          </a:p>
        </p:txBody>
      </p:sp>
    </p:spTree>
    <p:extLst>
      <p:ext uri="{BB962C8B-B14F-4D97-AF65-F5344CB8AC3E}">
        <p14:creationId xmlns:p14="http://schemas.microsoft.com/office/powerpoint/2010/main" val="2271280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467544" y="800708"/>
            <a:ext cx="5292080" cy="5256584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bg1"/>
                </a:solidFill>
                <a:latin typeface="Bahnschrift Light" pitchFamily="34" charset="0"/>
              </a:rPr>
              <a:t>Жизнь входит в берега.</a:t>
            </a:r>
          </a:p>
          <a:p>
            <a:r>
              <a:rPr lang="ru-RU" dirty="0">
                <a:solidFill>
                  <a:schemeClr val="bg1"/>
                </a:solidFill>
                <a:latin typeface="Bahnschrift Light" pitchFamily="34" charset="0"/>
              </a:rPr>
              <a:t>Села давнишний житель,</a:t>
            </a:r>
          </a:p>
          <a:p>
            <a:r>
              <a:rPr lang="ru-RU" dirty="0">
                <a:solidFill>
                  <a:schemeClr val="bg1"/>
                </a:solidFill>
                <a:latin typeface="Bahnschrift Light" pitchFamily="34" charset="0"/>
              </a:rPr>
              <a:t>Я вспоминаю то,</a:t>
            </a:r>
          </a:p>
          <a:p>
            <a:r>
              <a:rPr lang="ru-RU" dirty="0">
                <a:solidFill>
                  <a:schemeClr val="bg1"/>
                </a:solidFill>
                <a:latin typeface="Bahnschrift Light" pitchFamily="34" charset="0"/>
              </a:rPr>
              <a:t>Что видел я в краю.</a:t>
            </a:r>
          </a:p>
          <a:p>
            <a:r>
              <a:rPr lang="ru-RU" dirty="0">
                <a:solidFill>
                  <a:schemeClr val="bg1"/>
                </a:solidFill>
                <a:latin typeface="Bahnschrift Light" pitchFamily="34" charset="0"/>
              </a:rPr>
              <a:t>Стихи мои,</a:t>
            </a:r>
          </a:p>
          <a:p>
            <a:r>
              <a:rPr lang="ru-RU" dirty="0">
                <a:solidFill>
                  <a:schemeClr val="bg1"/>
                </a:solidFill>
                <a:latin typeface="Bahnschrift Light" pitchFamily="34" charset="0"/>
              </a:rPr>
              <a:t>Спокойно расскажите</a:t>
            </a:r>
          </a:p>
          <a:p>
            <a:r>
              <a:rPr lang="ru-RU" dirty="0">
                <a:solidFill>
                  <a:schemeClr val="bg1"/>
                </a:solidFill>
                <a:latin typeface="Bahnschrift Light" pitchFamily="34" charset="0"/>
              </a:rPr>
              <a:t>Про жизнь мою.</a:t>
            </a:r>
          </a:p>
          <a:p>
            <a:endParaRPr lang="ru-RU" dirty="0">
              <a:solidFill>
                <a:schemeClr val="bg1"/>
              </a:solidFill>
              <a:latin typeface="Bahnschrift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2962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07504" y="836712"/>
            <a:ext cx="5410944" cy="592109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80000"/>
              </a:lnSpc>
              <a:buNone/>
            </a:pPr>
            <a:r>
              <a:rPr lang="ru-RU" sz="2800" dirty="0" smtClean="0">
                <a:solidFill>
                  <a:schemeClr val="bg1"/>
                </a:solidFill>
                <a:latin typeface="Bahnschrift Light SemiCondensed" pitchFamily="34" charset="0"/>
              </a:rPr>
              <a:t> </a:t>
            </a:r>
            <a:r>
              <a:rPr lang="ru-RU" sz="3600" dirty="0">
                <a:solidFill>
                  <a:schemeClr val="bg1"/>
                </a:solidFill>
                <a:latin typeface="Bahnschrift Light" pitchFamily="34" charset="0"/>
              </a:rPr>
              <a:t>Сергей Есенин родился 3 октября 1895 года. </a:t>
            </a:r>
            <a:endParaRPr lang="ru-RU" sz="3600" dirty="0" smtClean="0">
              <a:solidFill>
                <a:schemeClr val="bg1"/>
              </a:solidFill>
              <a:latin typeface="Bahnschrift Light" pitchFamily="34" charset="0"/>
            </a:endParaRPr>
          </a:p>
          <a:p>
            <a:pPr marL="0" indent="0" algn="ctr">
              <a:lnSpc>
                <a:spcPct val="80000"/>
              </a:lnSpc>
              <a:buNone/>
            </a:pPr>
            <a:endParaRPr lang="ru-RU" sz="3600" dirty="0">
              <a:solidFill>
                <a:schemeClr val="bg1"/>
              </a:solidFill>
              <a:latin typeface="Bahnschrift Light" pitchFamily="34" charset="0"/>
            </a:endParaRPr>
          </a:p>
          <a:p>
            <a:pPr marL="0" indent="0" algn="ctr">
              <a:lnSpc>
                <a:spcPct val="80000"/>
              </a:lnSpc>
              <a:buNone/>
            </a:pPr>
            <a:r>
              <a:rPr lang="ru-RU" sz="3600" dirty="0">
                <a:solidFill>
                  <a:schemeClr val="bg1"/>
                </a:solidFill>
                <a:latin typeface="Bahnschrift Light" pitchFamily="34" charset="0"/>
              </a:rPr>
              <a:t> В </a:t>
            </a:r>
            <a:r>
              <a:rPr lang="ru-RU" sz="3600" dirty="0" smtClean="0">
                <a:solidFill>
                  <a:schemeClr val="bg1"/>
                </a:solidFill>
                <a:latin typeface="Bahnschrift Light" pitchFamily="34" charset="0"/>
              </a:rPr>
              <a:t>селе Константиново </a:t>
            </a:r>
            <a:r>
              <a:rPr lang="ru-RU" sz="3600" dirty="0">
                <a:solidFill>
                  <a:schemeClr val="bg1"/>
                </a:solidFill>
                <a:latin typeface="Bahnschrift Light" pitchFamily="34" charset="0"/>
              </a:rPr>
              <a:t>Рязанской губернии. </a:t>
            </a:r>
            <a:endParaRPr lang="ru-RU" sz="3600" dirty="0" smtClean="0">
              <a:solidFill>
                <a:schemeClr val="bg1"/>
              </a:solidFill>
              <a:latin typeface="Bahnschrift Light" pitchFamily="34" charset="0"/>
            </a:endParaRPr>
          </a:p>
          <a:p>
            <a:pPr marL="0" indent="0" algn="ctr">
              <a:lnSpc>
                <a:spcPct val="80000"/>
              </a:lnSpc>
              <a:buNone/>
            </a:pPr>
            <a:endParaRPr lang="ru-RU" sz="3600" dirty="0">
              <a:solidFill>
                <a:schemeClr val="bg1"/>
              </a:solidFill>
              <a:latin typeface="Bahnschrift Light" pitchFamily="34" charset="0"/>
            </a:endParaRPr>
          </a:p>
          <a:p>
            <a:pPr marL="0" indent="0" algn="ctr">
              <a:lnSpc>
                <a:spcPct val="80000"/>
              </a:lnSpc>
              <a:buNone/>
            </a:pPr>
            <a:r>
              <a:rPr lang="ru-RU" sz="3600" dirty="0">
                <a:solidFill>
                  <a:schemeClr val="bg1"/>
                </a:solidFill>
                <a:latin typeface="Bahnschrift Light" pitchFamily="34" charset="0"/>
              </a:rPr>
              <a:t> Жизнь в русской глубинки с раннего детства вдохновляла, и уже в 9 лет он написал свои первые стихи.</a:t>
            </a:r>
          </a:p>
          <a:p>
            <a:pPr marL="0" indent="450000">
              <a:lnSpc>
                <a:spcPct val="150000"/>
              </a:lnSpc>
              <a:spcBef>
                <a:spcPts val="0"/>
              </a:spcBef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1887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384"/>
            <a:ext cx="9144000" cy="6858000"/>
          </a:xfrm>
          <a:prstGeom prst="rect">
            <a:avLst/>
          </a:prstGeom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4" y="404665"/>
            <a:ext cx="8928992" cy="331236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80000"/>
              </a:lnSpc>
              <a:buNone/>
            </a:pPr>
            <a:r>
              <a:rPr lang="ru-RU" sz="4400" dirty="0">
                <a:solidFill>
                  <a:srgbClr val="625B38"/>
                </a:solidFill>
                <a:latin typeface="Bahnschrift Light SemiCondensed" pitchFamily="34" charset="0"/>
                <a:ea typeface="+mj-ea"/>
                <a:cs typeface="+mj-cs"/>
              </a:rPr>
              <a:t>Родители поэта </a:t>
            </a:r>
          </a:p>
          <a:p>
            <a:pPr marL="0" indent="0" algn="ctr">
              <a:lnSpc>
                <a:spcPct val="80000"/>
              </a:lnSpc>
              <a:buNone/>
            </a:pPr>
            <a:r>
              <a:rPr lang="ru-RU" sz="4000" dirty="0">
                <a:solidFill>
                  <a:srgbClr val="625B38"/>
                </a:solidFill>
                <a:latin typeface="Bahnschrift Light SemiCondensed" pitchFamily="34" charset="0"/>
                <a:ea typeface="+mj-ea"/>
                <a:cs typeface="+mj-cs"/>
              </a:rPr>
              <a:t>Александр Никитич и Татьяна Федоровна </a:t>
            </a:r>
          </a:p>
          <a:p>
            <a:pPr marL="0" indent="0" algn="ctr">
              <a:lnSpc>
                <a:spcPct val="80000"/>
              </a:lnSpc>
              <a:buNone/>
            </a:pPr>
            <a:r>
              <a:rPr lang="ru-RU" sz="4000" dirty="0">
                <a:solidFill>
                  <a:srgbClr val="625B38"/>
                </a:solidFill>
                <a:latin typeface="Bahnschrift Light SemiCondensed" pitchFamily="34" charset="0"/>
                <a:ea typeface="+mj-ea"/>
                <a:cs typeface="+mj-cs"/>
              </a:rPr>
              <a:t>1905 год.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696042"/>
            <a:ext cx="3384376" cy="488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488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rot="20736645">
            <a:off x="961016" y="1599538"/>
            <a:ext cx="4392488" cy="4525963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lnSpc>
                <a:spcPct val="90000"/>
              </a:lnSpc>
              <a:buNone/>
            </a:pPr>
            <a:endParaRPr lang="ru-RU" sz="5200" dirty="0" smtClean="0">
              <a:latin typeface="Bahnschrift Light SemiCondensed" pitchFamily="34" charset="0"/>
              <a:ea typeface="+mj-ea"/>
              <a:cs typeface="+mj-cs"/>
            </a:endParaRPr>
          </a:p>
          <a:p>
            <a:pPr marL="0" indent="0" algn="ctr">
              <a:lnSpc>
                <a:spcPct val="90000"/>
              </a:lnSpc>
              <a:buNone/>
            </a:pPr>
            <a:r>
              <a:rPr lang="ru-RU" sz="5200" dirty="0" smtClean="0">
                <a:latin typeface="Bahnschrift Light SemiCondensed" pitchFamily="34" charset="0"/>
                <a:ea typeface="+mj-ea"/>
                <a:cs typeface="+mj-cs"/>
              </a:rPr>
              <a:t>Изба </a:t>
            </a:r>
            <a:r>
              <a:rPr lang="ru-RU" sz="5200" dirty="0">
                <a:latin typeface="Bahnschrift Light SemiCondensed" pitchFamily="34" charset="0"/>
                <a:ea typeface="+mj-ea"/>
                <a:cs typeface="+mj-cs"/>
              </a:rPr>
              <a:t>крестьянская.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ru-RU" sz="5200" dirty="0">
                <a:latin typeface="Bahnschrift Light SemiCondensed" pitchFamily="34" charset="0"/>
                <a:ea typeface="+mj-ea"/>
                <a:cs typeface="+mj-cs"/>
              </a:rPr>
              <a:t>Хомутный запах дегтя,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ru-RU" sz="5200" dirty="0">
                <a:latin typeface="Bahnschrift Light SemiCondensed" pitchFamily="34" charset="0"/>
                <a:ea typeface="+mj-ea"/>
                <a:cs typeface="+mj-cs"/>
              </a:rPr>
              <a:t>Божница старая,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ru-RU" sz="5200" dirty="0">
                <a:latin typeface="Bahnschrift Light SemiCondensed" pitchFamily="34" charset="0"/>
                <a:ea typeface="+mj-ea"/>
                <a:cs typeface="+mj-cs"/>
              </a:rPr>
              <a:t>Лампады кроткий свет.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ru-RU" sz="5200" dirty="0">
                <a:latin typeface="Bahnschrift Light SemiCondensed" pitchFamily="34" charset="0"/>
                <a:ea typeface="+mj-ea"/>
                <a:cs typeface="+mj-cs"/>
              </a:rPr>
              <a:t>Как хорошо,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ru-RU" sz="5200" dirty="0">
                <a:latin typeface="Bahnschrift Light SemiCondensed" pitchFamily="34" charset="0"/>
                <a:ea typeface="+mj-ea"/>
                <a:cs typeface="+mj-cs"/>
              </a:rPr>
              <a:t>Что я сберег 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ru-RU" sz="5200" dirty="0">
                <a:latin typeface="Bahnschrift Light SemiCondensed" pitchFamily="34" charset="0"/>
                <a:ea typeface="+mj-ea"/>
                <a:cs typeface="+mj-cs"/>
              </a:rPr>
              <a:t>Все ощущенья </a:t>
            </a:r>
            <a:r>
              <a:rPr lang="ru-RU" sz="5200" dirty="0" smtClean="0">
                <a:latin typeface="Bahnschrift Light SemiCondensed" pitchFamily="34" charset="0"/>
                <a:ea typeface="+mj-ea"/>
                <a:cs typeface="+mj-cs"/>
              </a:rPr>
              <a:t>детских </a:t>
            </a:r>
            <a:r>
              <a:rPr lang="ru-RU" sz="5200" dirty="0">
                <a:latin typeface="Bahnschrift Light SemiCondensed" pitchFamily="34" charset="0"/>
                <a:ea typeface="+mj-ea"/>
                <a:cs typeface="+mj-cs"/>
              </a:rPr>
              <a:t>лет.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113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052736"/>
            <a:ext cx="6034617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28205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0" y="0"/>
            <a:ext cx="9144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951" y="332656"/>
            <a:ext cx="6563072" cy="619268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700" dirty="0">
                <a:latin typeface="Bahnschrift Light SemiCondensed" pitchFamily="34" charset="0"/>
                <a:ea typeface="+mj-ea"/>
                <a:cs typeface="+mj-cs"/>
              </a:rPr>
              <a:t>Тогда впервые </a:t>
            </a:r>
            <a:br>
              <a:rPr lang="ru-RU" sz="2700" dirty="0">
                <a:latin typeface="Bahnschrift Light SemiCondensed" pitchFamily="34" charset="0"/>
                <a:ea typeface="+mj-ea"/>
                <a:cs typeface="+mj-cs"/>
              </a:rPr>
            </a:br>
            <a:r>
              <a:rPr lang="ru-RU" sz="2700" dirty="0">
                <a:latin typeface="Bahnschrift Light SemiCondensed" pitchFamily="34" charset="0"/>
                <a:ea typeface="+mj-ea"/>
                <a:cs typeface="+mj-cs"/>
              </a:rPr>
              <a:t>С рифмой я схлестнулся.</a:t>
            </a:r>
            <a:br>
              <a:rPr lang="ru-RU" sz="2700" dirty="0">
                <a:latin typeface="Bahnschrift Light SemiCondensed" pitchFamily="34" charset="0"/>
                <a:ea typeface="+mj-ea"/>
                <a:cs typeface="+mj-cs"/>
              </a:rPr>
            </a:br>
            <a:r>
              <a:rPr lang="ru-RU" sz="2700" dirty="0">
                <a:latin typeface="Bahnschrift Light SemiCondensed" pitchFamily="34" charset="0"/>
                <a:ea typeface="+mj-ea"/>
                <a:cs typeface="+mj-cs"/>
              </a:rPr>
              <a:t>От сонма чувств</a:t>
            </a:r>
            <a:br>
              <a:rPr lang="ru-RU" sz="2700" dirty="0">
                <a:latin typeface="Bahnschrift Light SemiCondensed" pitchFamily="34" charset="0"/>
                <a:ea typeface="+mj-ea"/>
                <a:cs typeface="+mj-cs"/>
              </a:rPr>
            </a:br>
            <a:r>
              <a:rPr lang="ru-RU" sz="2700" dirty="0">
                <a:latin typeface="Bahnschrift Light SemiCondensed" pitchFamily="34" charset="0"/>
                <a:ea typeface="+mj-ea"/>
                <a:cs typeface="+mj-cs"/>
              </a:rPr>
              <a:t>Вскружилась голова.</a:t>
            </a:r>
            <a:br>
              <a:rPr lang="ru-RU" sz="2700" dirty="0">
                <a:latin typeface="Bahnschrift Light SemiCondensed" pitchFamily="34" charset="0"/>
                <a:ea typeface="+mj-ea"/>
                <a:cs typeface="+mj-cs"/>
              </a:rPr>
            </a:br>
            <a:r>
              <a:rPr lang="ru-RU" sz="2700" dirty="0">
                <a:latin typeface="Bahnschrift Light SemiCondensed" pitchFamily="34" charset="0"/>
                <a:ea typeface="+mj-ea"/>
                <a:cs typeface="+mj-cs"/>
              </a:rPr>
              <a:t>И я сказал:</a:t>
            </a:r>
            <a:br>
              <a:rPr lang="ru-RU" sz="2700" dirty="0">
                <a:latin typeface="Bahnschrift Light SemiCondensed" pitchFamily="34" charset="0"/>
                <a:ea typeface="+mj-ea"/>
                <a:cs typeface="+mj-cs"/>
              </a:rPr>
            </a:br>
            <a:r>
              <a:rPr lang="ru-RU" sz="2700" dirty="0">
                <a:latin typeface="Bahnschrift Light SemiCondensed" pitchFamily="34" charset="0"/>
                <a:ea typeface="+mj-ea"/>
                <a:cs typeface="+mj-cs"/>
              </a:rPr>
              <a:t>Коль этот зуд проснулся, </a:t>
            </a:r>
            <a:br>
              <a:rPr lang="ru-RU" sz="2700" dirty="0">
                <a:latin typeface="Bahnschrift Light SemiCondensed" pitchFamily="34" charset="0"/>
                <a:ea typeface="+mj-ea"/>
                <a:cs typeface="+mj-cs"/>
              </a:rPr>
            </a:br>
            <a:r>
              <a:rPr lang="ru-RU" sz="2700" dirty="0">
                <a:latin typeface="Bahnschrift Light SemiCondensed" pitchFamily="34" charset="0"/>
                <a:ea typeface="+mj-ea"/>
                <a:cs typeface="+mj-cs"/>
              </a:rPr>
              <a:t>Всю душу выплещу в слова.</a:t>
            </a:r>
            <a:br>
              <a:rPr lang="ru-RU" sz="2700" dirty="0">
                <a:latin typeface="Bahnschrift Light SemiCondensed" pitchFamily="34" charset="0"/>
                <a:ea typeface="+mj-ea"/>
                <a:cs typeface="+mj-cs"/>
              </a:rPr>
            </a:br>
            <a:r>
              <a:rPr lang="ru-RU" sz="2700" dirty="0">
                <a:latin typeface="Bahnschrift Light SemiCondensed" pitchFamily="34" charset="0"/>
                <a:ea typeface="+mj-ea"/>
                <a:cs typeface="+mj-cs"/>
              </a:rPr>
              <a:t>Тогда в мозгу, </a:t>
            </a:r>
            <a:br>
              <a:rPr lang="ru-RU" sz="2700" dirty="0">
                <a:latin typeface="Bahnschrift Light SemiCondensed" pitchFamily="34" charset="0"/>
                <a:ea typeface="+mj-ea"/>
                <a:cs typeface="+mj-cs"/>
              </a:rPr>
            </a:br>
            <a:r>
              <a:rPr lang="ru-RU" sz="2700" dirty="0">
                <a:latin typeface="Bahnschrift Light SemiCondensed" pitchFamily="34" charset="0"/>
                <a:ea typeface="+mj-ea"/>
                <a:cs typeface="+mj-cs"/>
              </a:rPr>
              <a:t>Влеченьем к музе сжатом,</a:t>
            </a:r>
            <a:br>
              <a:rPr lang="ru-RU" sz="2700" dirty="0">
                <a:latin typeface="Bahnschrift Light SemiCondensed" pitchFamily="34" charset="0"/>
                <a:ea typeface="+mj-ea"/>
                <a:cs typeface="+mj-cs"/>
              </a:rPr>
            </a:br>
            <a:r>
              <a:rPr lang="ru-RU" sz="2700" dirty="0">
                <a:latin typeface="Bahnschrift Light SemiCondensed" pitchFamily="34" charset="0"/>
                <a:ea typeface="+mj-ea"/>
                <a:cs typeface="+mj-cs"/>
              </a:rPr>
              <a:t>Текли мечтанья</a:t>
            </a:r>
            <a:br>
              <a:rPr lang="ru-RU" sz="2700" dirty="0">
                <a:latin typeface="Bahnschrift Light SemiCondensed" pitchFamily="34" charset="0"/>
                <a:ea typeface="+mj-ea"/>
                <a:cs typeface="+mj-cs"/>
              </a:rPr>
            </a:br>
            <a:r>
              <a:rPr lang="ru-RU" sz="2700" dirty="0">
                <a:latin typeface="Bahnschrift Light SemiCondensed" pitchFamily="34" charset="0"/>
                <a:ea typeface="+mj-ea"/>
                <a:cs typeface="+mj-cs"/>
              </a:rPr>
              <a:t>В тайной тишине,</a:t>
            </a:r>
            <a:br>
              <a:rPr lang="ru-RU" sz="2700" dirty="0">
                <a:latin typeface="Bahnschrift Light SemiCondensed" pitchFamily="34" charset="0"/>
                <a:ea typeface="+mj-ea"/>
                <a:cs typeface="+mj-cs"/>
              </a:rPr>
            </a:br>
            <a:r>
              <a:rPr lang="ru-RU" sz="2700" dirty="0">
                <a:latin typeface="Bahnschrift Light SemiCondensed" pitchFamily="34" charset="0"/>
                <a:ea typeface="+mj-ea"/>
                <a:cs typeface="+mj-cs"/>
              </a:rPr>
              <a:t>Что буду я </a:t>
            </a:r>
            <a:br>
              <a:rPr lang="ru-RU" sz="2700" dirty="0">
                <a:latin typeface="Bahnschrift Light SemiCondensed" pitchFamily="34" charset="0"/>
                <a:ea typeface="+mj-ea"/>
                <a:cs typeface="+mj-cs"/>
              </a:rPr>
            </a:br>
            <a:r>
              <a:rPr lang="ru-RU" sz="2700" dirty="0">
                <a:latin typeface="Bahnschrift Light SemiCondensed" pitchFamily="34" charset="0"/>
                <a:ea typeface="+mj-ea"/>
                <a:cs typeface="+mj-cs"/>
              </a:rPr>
              <a:t>Известным и богатым</a:t>
            </a:r>
            <a:br>
              <a:rPr lang="ru-RU" sz="2700" dirty="0">
                <a:latin typeface="Bahnschrift Light SemiCondensed" pitchFamily="34" charset="0"/>
                <a:ea typeface="+mj-ea"/>
                <a:cs typeface="+mj-cs"/>
              </a:rPr>
            </a:br>
            <a:r>
              <a:rPr lang="ru-RU" sz="2700" dirty="0">
                <a:latin typeface="Bahnschrift Light SemiCondensed" pitchFamily="34" charset="0"/>
                <a:ea typeface="+mj-ea"/>
                <a:cs typeface="+mj-cs"/>
              </a:rPr>
              <a:t>И будет памятник</a:t>
            </a:r>
            <a:br>
              <a:rPr lang="ru-RU" sz="2700" dirty="0">
                <a:latin typeface="Bahnschrift Light SemiCondensed" pitchFamily="34" charset="0"/>
                <a:ea typeface="+mj-ea"/>
                <a:cs typeface="+mj-cs"/>
              </a:rPr>
            </a:br>
            <a:r>
              <a:rPr lang="ru-RU" sz="2700" dirty="0">
                <a:latin typeface="Bahnschrift Light SemiCondensed" pitchFamily="34" charset="0"/>
                <a:ea typeface="+mj-ea"/>
                <a:cs typeface="+mj-cs"/>
              </a:rPr>
              <a:t>Стоять в Рязани мне</a:t>
            </a:r>
          </a:p>
        </p:txBody>
      </p:sp>
    </p:spTree>
    <p:extLst>
      <p:ext uri="{BB962C8B-B14F-4D97-AF65-F5344CB8AC3E}">
        <p14:creationId xmlns:p14="http://schemas.microsoft.com/office/powerpoint/2010/main" val="1079099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4077072"/>
            <a:ext cx="7668852" cy="25202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>
                <a:latin typeface="Bahnschrift Light" pitchFamily="34" charset="0"/>
              </a:rPr>
              <a:t>Первой официальной женой Есенина стала Зинаида </a:t>
            </a:r>
            <a:r>
              <a:rPr lang="ru-RU" sz="2000" dirty="0" err="1">
                <a:latin typeface="Bahnschrift Light" pitchFamily="34" charset="0"/>
              </a:rPr>
              <a:t>Райх</a:t>
            </a:r>
            <a:r>
              <a:rPr lang="ru-RU" sz="2000" dirty="0">
                <a:latin typeface="Bahnschrift Light" pitchFamily="34" charset="0"/>
              </a:rPr>
              <a:t>. </a:t>
            </a:r>
            <a:endParaRPr lang="ru-RU" sz="2000" dirty="0" smtClean="0">
              <a:latin typeface="Bahnschrift Light" pitchFamily="34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Bahnschrift Light" pitchFamily="34" charset="0"/>
              </a:rPr>
              <a:t>Они </a:t>
            </a:r>
            <a:r>
              <a:rPr lang="ru-RU" sz="2000" dirty="0">
                <a:latin typeface="Bahnschrift Light" pitchFamily="34" charset="0"/>
              </a:rPr>
              <a:t>познакомились весной 1917г.</a:t>
            </a:r>
          </a:p>
          <a:p>
            <a:pPr marL="0" indent="0">
              <a:buNone/>
            </a:pPr>
            <a:r>
              <a:rPr lang="ru-RU" sz="2000" dirty="0">
                <a:latin typeface="Bahnschrift Light" pitchFamily="34" charset="0"/>
              </a:rPr>
              <a:t>Семейная жизнь не ладилась, и поэт ушел от </a:t>
            </a:r>
            <a:r>
              <a:rPr lang="ru-RU" sz="2000" dirty="0" err="1">
                <a:latin typeface="Bahnschrift Light" pitchFamily="34" charset="0"/>
              </a:rPr>
              <a:t>Райх</a:t>
            </a:r>
            <a:r>
              <a:rPr lang="ru-RU" sz="2000" dirty="0">
                <a:latin typeface="Bahnschrift Light" pitchFamily="34" charset="0"/>
              </a:rPr>
              <a:t>.</a:t>
            </a:r>
          </a:p>
          <a:p>
            <a:pPr marL="0" indent="0">
              <a:buNone/>
            </a:pPr>
            <a:r>
              <a:rPr lang="ru-RU" sz="2000" dirty="0">
                <a:latin typeface="Bahnschrift Light" pitchFamily="34" charset="0"/>
              </a:rPr>
              <a:t>Официально они развелись только в 1920 году.</a:t>
            </a:r>
          </a:p>
          <a:p>
            <a:pPr marL="0" indent="0">
              <a:buNone/>
            </a:pPr>
            <a:r>
              <a:rPr lang="ru-RU" sz="2000" dirty="0">
                <a:latin typeface="Bahnschrift Light" pitchFamily="34" charset="0"/>
              </a:rPr>
              <a:t>В браке у Есенина родилось двое детей – дочь Татьяна и сын Константин.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702" y="374180"/>
            <a:ext cx="5364596" cy="37143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80191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3645024"/>
            <a:ext cx="7416824" cy="29523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>
                <a:latin typeface="Bahnschrift Light" pitchFamily="34" charset="0"/>
              </a:rPr>
              <a:t>Осенью 1921 года Есенин познакомился с Айседорой Дункан. </a:t>
            </a:r>
            <a:r>
              <a:rPr lang="ru-RU" sz="2000" dirty="0" smtClean="0">
                <a:latin typeface="Bahnschrift Light" pitchFamily="34" charset="0"/>
              </a:rPr>
              <a:t>В </a:t>
            </a:r>
            <a:r>
              <a:rPr lang="ru-RU" sz="2000" dirty="0">
                <a:latin typeface="Bahnschrift Light" pitchFamily="34" charset="0"/>
              </a:rPr>
              <a:t>1922 году они </a:t>
            </a:r>
            <a:r>
              <a:rPr lang="ru-RU" sz="2000" dirty="0" smtClean="0">
                <a:latin typeface="Bahnschrift Light" pitchFamily="34" charset="0"/>
              </a:rPr>
              <a:t>поженились.</a:t>
            </a:r>
          </a:p>
          <a:p>
            <a:pPr marL="0" indent="0">
              <a:buNone/>
            </a:pPr>
            <a:r>
              <a:rPr lang="ru-RU" sz="2000" dirty="0" smtClean="0">
                <a:latin typeface="Bahnschrift Light" pitchFamily="34" charset="0"/>
              </a:rPr>
              <a:t>В 1923 году супруги расстались.</a:t>
            </a:r>
          </a:p>
          <a:p>
            <a:pPr marL="0" indent="0">
              <a:buNone/>
            </a:pPr>
            <a:r>
              <a:rPr lang="ru-RU" sz="2000" dirty="0" smtClean="0">
                <a:latin typeface="Bahnschrift Light" pitchFamily="34" charset="0"/>
              </a:rPr>
              <a:t> Есенина и Дункан многое разделяло: разница в возрасте(танцовщица была старше поэта на 17 лет), языковой барьер, разница в мировоззрении.</a:t>
            </a:r>
          </a:p>
          <a:p>
            <a:pPr marL="0" indent="0">
              <a:buNone/>
            </a:pPr>
            <a:r>
              <a:rPr lang="ru-RU" sz="2000" dirty="0" smtClean="0">
                <a:latin typeface="Bahnschrift Light" pitchFamily="34" charset="0"/>
              </a:rPr>
              <a:t>Однако, это была красивая и яркая любовная история. </a:t>
            </a:r>
            <a:endParaRPr lang="ru-RU" sz="2000" dirty="0">
              <a:latin typeface="Bahnschrift Light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32656"/>
            <a:ext cx="7128792" cy="30511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78965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</TotalTime>
  <Words>400</Words>
  <Application>Microsoft Office PowerPoint</Application>
  <PresentationFormat>Экран (4:3)</PresentationFormat>
  <Paragraphs>90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«Всю душу выплесну в слова»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Библиографический список</vt:lpstr>
      <vt:lpstr>Библиографический список</vt:lpstr>
      <vt:lpstr>Библиографический список</vt:lpstr>
      <vt:lpstr>Библиографический список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«Всю душу выплещу в слова»</dc:title>
  <dc:creator>Карина Владимировна Граф</dc:creator>
  <cp:lastModifiedBy>Тушова Тамара Михайловна</cp:lastModifiedBy>
  <cp:revision>23</cp:revision>
  <dcterms:created xsi:type="dcterms:W3CDTF">2020-10-29T02:29:14Z</dcterms:created>
  <dcterms:modified xsi:type="dcterms:W3CDTF">2020-11-10T07:25:48Z</dcterms:modified>
</cp:coreProperties>
</file>